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0" r:id="rId3"/>
    <p:sldId id="261" r:id="rId4"/>
    <p:sldId id="277" r:id="rId5"/>
    <p:sldId id="271" r:id="rId6"/>
    <p:sldId id="276" r:id="rId7"/>
    <p:sldId id="296" r:id="rId8"/>
    <p:sldId id="297" r:id="rId9"/>
    <p:sldId id="298" r:id="rId10"/>
    <p:sldId id="273" r:id="rId11"/>
    <p:sldId id="270" r:id="rId12"/>
  </p:sldIdLst>
  <p:sldSz cx="18288000" cy="10287000"/>
  <p:notesSz cx="6858000" cy="9144000"/>
  <p:embeddedFontLst>
    <p:embeddedFont>
      <p:font typeface="Anton" pitchFamily="2" charset="0"/>
      <p:regular r:id="rId14"/>
    </p:embeddedFont>
    <p:embeddedFont>
      <p:font typeface="Muli" panose="020B0604020202020204" charset="0"/>
      <p:regular r:id="rId15"/>
    </p:embeddedFont>
    <p:embeddedFont>
      <p:font typeface="Muli Heavy" panose="020B0604020202020204"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084275-AC4B-0211-485A-8F4A44C71CEA}" v="134" dt="2024-10-31T02:49:38.423"/>
    <p1510:client id="{A553D78E-92CC-D14F-B6F3-B97BB7B5E6D4}" v="300" dt="2024-10-31T16:17:31.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39" d="100"/>
          <a:sy n="39" d="100"/>
        </p:scale>
        <p:origin x="94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3D81F-7347-44AF-8167-6CCD1A2B4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414C7EA-F804-4450-BB08-B376968F5EDE}">
      <dgm:prSet/>
      <dgm:spPr/>
      <dgm:t>
        <a:bodyPr/>
        <a:lstStyle/>
        <a:p>
          <a:pPr algn="l" rtl="0"/>
          <a:r>
            <a:rPr lang="en-US">
              <a:latin typeface="Calibri"/>
            </a:rPr>
            <a:t> </a:t>
          </a:r>
          <a:r>
            <a:rPr lang="en-US"/>
            <a:t>The model effectively identifies non-potable water with </a:t>
          </a:r>
          <a:r>
            <a:rPr lang="en-US" b="1"/>
            <a:t>high recall (89</a:t>
          </a:r>
          <a:r>
            <a:rPr lang="en-US"/>
            <a:t>%), ensuring that unsafe water is flagged correctly. This is critical for preventing public health risks, especially in areas where water quality monitoring is limited.</a:t>
          </a:r>
        </a:p>
      </dgm:t>
    </dgm:pt>
    <dgm:pt modelId="{F1D83AEC-A9C6-4E94-AD46-70B79728764D}" type="parTrans" cxnId="{C75BD43E-EA7E-4042-8FC7-877C48C3448D}">
      <dgm:prSet/>
      <dgm:spPr/>
      <dgm:t>
        <a:bodyPr/>
        <a:lstStyle/>
        <a:p>
          <a:endParaRPr lang="en-US"/>
        </a:p>
      </dgm:t>
    </dgm:pt>
    <dgm:pt modelId="{272D7EE0-5024-48BC-AED1-445E5771431A}" type="sibTrans" cxnId="{C75BD43E-EA7E-4042-8FC7-877C48C3448D}">
      <dgm:prSet/>
      <dgm:spPr/>
      <dgm:t>
        <a:bodyPr/>
        <a:lstStyle/>
        <a:p>
          <a:endParaRPr lang="en-US"/>
        </a:p>
      </dgm:t>
    </dgm:pt>
    <dgm:pt modelId="{78882395-0665-4147-9B24-59370A3439ED}">
      <dgm:prSet/>
      <dgm:spPr/>
      <dgm:t>
        <a:bodyPr/>
        <a:lstStyle/>
        <a:p>
          <a:r>
            <a:rPr lang="en-US" b="0"/>
            <a:t>Logistic</a:t>
          </a:r>
          <a:r>
            <a:rPr lang="en-US"/>
            <a:t> regression provides a clear probability-based classification, making it suitable for binary outcomes like potable (safe) vs. non-potable (unsafe). Its simplicity allows for interpretability and easy communication of results to stakeholders.</a:t>
          </a:r>
        </a:p>
      </dgm:t>
    </dgm:pt>
    <dgm:pt modelId="{23E48C00-947B-466F-A74B-D74C21588B71}" type="parTrans" cxnId="{020371C7-2920-469A-B76F-9D588CDF8570}">
      <dgm:prSet/>
      <dgm:spPr/>
      <dgm:t>
        <a:bodyPr/>
        <a:lstStyle/>
        <a:p>
          <a:endParaRPr lang="en-US"/>
        </a:p>
      </dgm:t>
    </dgm:pt>
    <dgm:pt modelId="{2F973313-6487-416A-BB47-0124E67AD970}" type="sibTrans" cxnId="{020371C7-2920-469A-B76F-9D588CDF8570}">
      <dgm:prSet/>
      <dgm:spPr/>
      <dgm:t>
        <a:bodyPr/>
        <a:lstStyle/>
        <a:p>
          <a:endParaRPr lang="en-US"/>
        </a:p>
      </dgm:t>
    </dgm:pt>
    <dgm:pt modelId="{7E310241-B505-4601-A45B-E6F526EF9DDA}">
      <dgm:prSet/>
      <dgm:spPr/>
      <dgm:t>
        <a:bodyPr/>
        <a:lstStyle/>
        <a:p>
          <a:pPr rtl="0"/>
          <a:r>
            <a:rPr lang="en-US" b="0"/>
            <a:t>The model performs better in identifying non-potable water (Class 0) than potable water (Class 1), with </a:t>
          </a:r>
          <a:r>
            <a:rPr lang="en-US" b="1"/>
            <a:t>a precision of 70% for Class 0</a:t>
          </a:r>
          <a:r>
            <a:rPr lang="en-US" b="0"/>
            <a:t> compared to </a:t>
          </a:r>
          <a:r>
            <a:rPr lang="en-US" b="1"/>
            <a:t>65% for Class 1</a:t>
          </a:r>
          <a:r>
            <a:rPr lang="en-US" b="0"/>
            <a:t>. This highlights the need for additional data balancing and feature optimization.</a:t>
          </a:r>
          <a:endParaRPr lang="en-US" b="0">
            <a:latin typeface="Calibri"/>
          </a:endParaRPr>
        </a:p>
      </dgm:t>
    </dgm:pt>
    <dgm:pt modelId="{08039D5C-BEE6-481D-A472-3E479C2BB3E5}" type="parTrans" cxnId="{72E344B7-1D75-4EA8-A025-041A5A828756}">
      <dgm:prSet/>
      <dgm:spPr/>
      <dgm:t>
        <a:bodyPr/>
        <a:lstStyle/>
        <a:p>
          <a:endParaRPr lang="en-US"/>
        </a:p>
      </dgm:t>
    </dgm:pt>
    <dgm:pt modelId="{BD7BA664-1667-4E9D-9B2E-3124FDE29E30}" type="sibTrans" cxnId="{72E344B7-1D75-4EA8-A025-041A5A828756}">
      <dgm:prSet/>
      <dgm:spPr/>
      <dgm:t>
        <a:bodyPr/>
        <a:lstStyle/>
        <a:p>
          <a:endParaRPr lang="en-US"/>
        </a:p>
      </dgm:t>
    </dgm:pt>
    <dgm:pt modelId="{D2797A0B-4ED4-47B4-B7C1-D0ED4FF720D8}">
      <dgm:prSet phldr="0"/>
      <dgm:spPr/>
      <dgm:t>
        <a:bodyPr/>
        <a:lstStyle/>
        <a:p>
          <a:r>
            <a:rPr lang="en-US" b="0"/>
            <a:t>These results guide further refinement of the model to improve</a:t>
          </a:r>
          <a:r>
            <a:rPr lang="en-US"/>
            <a:t> its predictive power for potable water (Class 1). Accurate predictions of potable water can optimize resources for testing and compliance, directly addressing the sponsor's goal of ensuring reliable water quality assessment systems</a:t>
          </a:r>
        </a:p>
      </dgm:t>
    </dgm:pt>
    <dgm:pt modelId="{7EFCEECD-83BF-4E9F-9D52-098C7486340B}" type="parTrans" cxnId="{6E9AE79A-74F9-4103-9AA5-0CA235FFD10D}">
      <dgm:prSet/>
      <dgm:spPr/>
    </dgm:pt>
    <dgm:pt modelId="{77D0191B-333B-4656-A241-BC062940D762}" type="sibTrans" cxnId="{6E9AE79A-74F9-4103-9AA5-0CA235FFD10D}">
      <dgm:prSet/>
      <dgm:spPr/>
    </dgm:pt>
    <dgm:pt modelId="{9B4EA98A-568A-42C4-A935-937B6610A089}" type="pres">
      <dgm:prSet presAssocID="{C163D81F-7347-44AF-8167-6CCD1A2B4325}" presName="vert0" presStyleCnt="0">
        <dgm:presLayoutVars>
          <dgm:dir/>
          <dgm:animOne val="branch"/>
          <dgm:animLvl val="lvl"/>
        </dgm:presLayoutVars>
      </dgm:prSet>
      <dgm:spPr/>
    </dgm:pt>
    <dgm:pt modelId="{992CE4E5-5CDB-405F-AEA5-2C3CAA5F8AF5}" type="pres">
      <dgm:prSet presAssocID="{2414C7EA-F804-4450-BB08-B376968F5EDE}" presName="thickLine" presStyleLbl="alignNode1" presStyleIdx="0" presStyleCnt="4"/>
      <dgm:spPr/>
    </dgm:pt>
    <dgm:pt modelId="{557006B4-55CC-482B-8C1E-6499DF616B17}" type="pres">
      <dgm:prSet presAssocID="{2414C7EA-F804-4450-BB08-B376968F5EDE}" presName="horz1" presStyleCnt="0"/>
      <dgm:spPr/>
    </dgm:pt>
    <dgm:pt modelId="{AC4B0BCE-12DB-458B-AE03-D62ED8555D49}" type="pres">
      <dgm:prSet presAssocID="{2414C7EA-F804-4450-BB08-B376968F5EDE}" presName="tx1" presStyleLbl="revTx" presStyleIdx="0" presStyleCnt="4"/>
      <dgm:spPr/>
    </dgm:pt>
    <dgm:pt modelId="{4695035B-72AA-49B1-A441-D116D9B8D83F}" type="pres">
      <dgm:prSet presAssocID="{2414C7EA-F804-4450-BB08-B376968F5EDE}" presName="vert1" presStyleCnt="0"/>
      <dgm:spPr/>
    </dgm:pt>
    <dgm:pt modelId="{9BD56457-CA2C-470E-8253-2DE7C2710EA5}" type="pres">
      <dgm:prSet presAssocID="{78882395-0665-4147-9B24-59370A3439ED}" presName="thickLine" presStyleLbl="alignNode1" presStyleIdx="1" presStyleCnt="4"/>
      <dgm:spPr/>
    </dgm:pt>
    <dgm:pt modelId="{66359D4B-8125-4E2F-AD15-433FFDAE9193}" type="pres">
      <dgm:prSet presAssocID="{78882395-0665-4147-9B24-59370A3439ED}" presName="horz1" presStyleCnt="0"/>
      <dgm:spPr/>
    </dgm:pt>
    <dgm:pt modelId="{DFEDE20C-A8F6-4260-B861-6A41EB2DA9F9}" type="pres">
      <dgm:prSet presAssocID="{78882395-0665-4147-9B24-59370A3439ED}" presName="tx1" presStyleLbl="revTx" presStyleIdx="1" presStyleCnt="4"/>
      <dgm:spPr/>
    </dgm:pt>
    <dgm:pt modelId="{3E743A8C-4C63-4865-8580-3211D978172F}" type="pres">
      <dgm:prSet presAssocID="{78882395-0665-4147-9B24-59370A3439ED}" presName="vert1" presStyleCnt="0"/>
      <dgm:spPr/>
    </dgm:pt>
    <dgm:pt modelId="{15B8D46C-67C5-45B9-8F55-CD700C680C0A}" type="pres">
      <dgm:prSet presAssocID="{7E310241-B505-4601-A45B-E6F526EF9DDA}" presName="thickLine" presStyleLbl="alignNode1" presStyleIdx="2" presStyleCnt="4"/>
      <dgm:spPr/>
    </dgm:pt>
    <dgm:pt modelId="{F201789B-7373-4E7F-983B-0F587AA7DE6E}" type="pres">
      <dgm:prSet presAssocID="{7E310241-B505-4601-A45B-E6F526EF9DDA}" presName="horz1" presStyleCnt="0"/>
      <dgm:spPr/>
    </dgm:pt>
    <dgm:pt modelId="{A5DFA03C-CAFD-45B7-92E3-5808A599C164}" type="pres">
      <dgm:prSet presAssocID="{7E310241-B505-4601-A45B-E6F526EF9DDA}" presName="tx1" presStyleLbl="revTx" presStyleIdx="2" presStyleCnt="4"/>
      <dgm:spPr/>
    </dgm:pt>
    <dgm:pt modelId="{3A0F5E8B-EA83-4877-8A34-E7F814294DF9}" type="pres">
      <dgm:prSet presAssocID="{7E310241-B505-4601-A45B-E6F526EF9DDA}" presName="vert1" presStyleCnt="0"/>
      <dgm:spPr/>
    </dgm:pt>
    <dgm:pt modelId="{411B5EEB-E128-42EE-BA11-828D4338357C}" type="pres">
      <dgm:prSet presAssocID="{D2797A0B-4ED4-47B4-B7C1-D0ED4FF720D8}" presName="thickLine" presStyleLbl="alignNode1" presStyleIdx="3" presStyleCnt="4"/>
      <dgm:spPr/>
    </dgm:pt>
    <dgm:pt modelId="{A1C48D26-1353-4D8A-9653-02B27E70AA28}" type="pres">
      <dgm:prSet presAssocID="{D2797A0B-4ED4-47B4-B7C1-D0ED4FF720D8}" presName="horz1" presStyleCnt="0"/>
      <dgm:spPr/>
    </dgm:pt>
    <dgm:pt modelId="{A03927C9-8199-4ECD-9A8D-83A435EF9C88}" type="pres">
      <dgm:prSet presAssocID="{D2797A0B-4ED4-47B4-B7C1-D0ED4FF720D8}" presName="tx1" presStyleLbl="revTx" presStyleIdx="3" presStyleCnt="4"/>
      <dgm:spPr/>
    </dgm:pt>
    <dgm:pt modelId="{AF1CE6C7-4399-49C3-BF12-9CEE8B7D84AA}" type="pres">
      <dgm:prSet presAssocID="{D2797A0B-4ED4-47B4-B7C1-D0ED4FF720D8}" presName="vert1" presStyleCnt="0"/>
      <dgm:spPr/>
    </dgm:pt>
  </dgm:ptLst>
  <dgm:cxnLst>
    <dgm:cxn modelId="{63057A04-AE48-4B5A-8B0B-426FA4463A59}" type="presOf" srcId="{2414C7EA-F804-4450-BB08-B376968F5EDE}" destId="{AC4B0BCE-12DB-458B-AE03-D62ED8555D49}" srcOrd="0" destOrd="0" presId="urn:microsoft.com/office/officeart/2008/layout/LinedList"/>
    <dgm:cxn modelId="{3869F834-2FC3-462B-B771-7B70D14999DE}" type="presOf" srcId="{D2797A0B-4ED4-47B4-B7C1-D0ED4FF720D8}" destId="{A03927C9-8199-4ECD-9A8D-83A435EF9C88}" srcOrd="0" destOrd="0" presId="urn:microsoft.com/office/officeart/2008/layout/LinedList"/>
    <dgm:cxn modelId="{C75BD43E-EA7E-4042-8FC7-877C48C3448D}" srcId="{C163D81F-7347-44AF-8167-6CCD1A2B4325}" destId="{2414C7EA-F804-4450-BB08-B376968F5EDE}" srcOrd="0" destOrd="0" parTransId="{F1D83AEC-A9C6-4E94-AD46-70B79728764D}" sibTransId="{272D7EE0-5024-48BC-AED1-445E5771431A}"/>
    <dgm:cxn modelId="{6E9AE79A-74F9-4103-9AA5-0CA235FFD10D}" srcId="{C163D81F-7347-44AF-8167-6CCD1A2B4325}" destId="{D2797A0B-4ED4-47B4-B7C1-D0ED4FF720D8}" srcOrd="3" destOrd="0" parTransId="{7EFCEECD-83BF-4E9F-9D52-098C7486340B}" sibTransId="{77D0191B-333B-4656-A241-BC062940D762}"/>
    <dgm:cxn modelId="{72E344B7-1D75-4EA8-A025-041A5A828756}" srcId="{C163D81F-7347-44AF-8167-6CCD1A2B4325}" destId="{7E310241-B505-4601-A45B-E6F526EF9DDA}" srcOrd="2" destOrd="0" parTransId="{08039D5C-BEE6-481D-A472-3E479C2BB3E5}" sibTransId="{BD7BA664-1667-4E9D-9B2E-3124FDE29E30}"/>
    <dgm:cxn modelId="{AFAA32C3-5CBC-48BB-9713-0B6ACD7A93B8}" type="presOf" srcId="{78882395-0665-4147-9B24-59370A3439ED}" destId="{DFEDE20C-A8F6-4260-B861-6A41EB2DA9F9}" srcOrd="0" destOrd="0" presId="urn:microsoft.com/office/officeart/2008/layout/LinedList"/>
    <dgm:cxn modelId="{020371C7-2920-469A-B76F-9D588CDF8570}" srcId="{C163D81F-7347-44AF-8167-6CCD1A2B4325}" destId="{78882395-0665-4147-9B24-59370A3439ED}" srcOrd="1" destOrd="0" parTransId="{23E48C00-947B-466F-A74B-D74C21588B71}" sibTransId="{2F973313-6487-416A-BB47-0124E67AD970}"/>
    <dgm:cxn modelId="{ED1A92CD-040B-4788-94D6-53C6E2F93876}" type="presOf" srcId="{7E310241-B505-4601-A45B-E6F526EF9DDA}" destId="{A5DFA03C-CAFD-45B7-92E3-5808A599C164}" srcOrd="0" destOrd="0" presId="urn:microsoft.com/office/officeart/2008/layout/LinedList"/>
    <dgm:cxn modelId="{17FB86D4-0AF8-4527-B8FF-423652353DFB}" type="presOf" srcId="{C163D81F-7347-44AF-8167-6CCD1A2B4325}" destId="{9B4EA98A-568A-42C4-A935-937B6610A089}" srcOrd="0" destOrd="0" presId="urn:microsoft.com/office/officeart/2008/layout/LinedList"/>
    <dgm:cxn modelId="{BE2469A7-D06D-45F3-99B9-771690A498EA}" type="presParOf" srcId="{9B4EA98A-568A-42C4-A935-937B6610A089}" destId="{992CE4E5-5CDB-405F-AEA5-2C3CAA5F8AF5}" srcOrd="0" destOrd="0" presId="urn:microsoft.com/office/officeart/2008/layout/LinedList"/>
    <dgm:cxn modelId="{AD7D5300-BFD4-4577-A944-AD7DAA274CAE}" type="presParOf" srcId="{9B4EA98A-568A-42C4-A935-937B6610A089}" destId="{557006B4-55CC-482B-8C1E-6499DF616B17}" srcOrd="1" destOrd="0" presId="urn:microsoft.com/office/officeart/2008/layout/LinedList"/>
    <dgm:cxn modelId="{8836903C-2F4A-4FA3-BB1F-11CA84AA5FBD}" type="presParOf" srcId="{557006B4-55CC-482B-8C1E-6499DF616B17}" destId="{AC4B0BCE-12DB-458B-AE03-D62ED8555D49}" srcOrd="0" destOrd="0" presId="urn:microsoft.com/office/officeart/2008/layout/LinedList"/>
    <dgm:cxn modelId="{8EB138A0-AF18-4B31-B88F-59D60D0AE416}" type="presParOf" srcId="{557006B4-55CC-482B-8C1E-6499DF616B17}" destId="{4695035B-72AA-49B1-A441-D116D9B8D83F}" srcOrd="1" destOrd="0" presId="urn:microsoft.com/office/officeart/2008/layout/LinedList"/>
    <dgm:cxn modelId="{85CE84D4-6AB1-4586-B2B5-6ACA01163EF2}" type="presParOf" srcId="{9B4EA98A-568A-42C4-A935-937B6610A089}" destId="{9BD56457-CA2C-470E-8253-2DE7C2710EA5}" srcOrd="2" destOrd="0" presId="urn:microsoft.com/office/officeart/2008/layout/LinedList"/>
    <dgm:cxn modelId="{7A01719E-728B-4338-A666-A3272026E353}" type="presParOf" srcId="{9B4EA98A-568A-42C4-A935-937B6610A089}" destId="{66359D4B-8125-4E2F-AD15-433FFDAE9193}" srcOrd="3" destOrd="0" presId="urn:microsoft.com/office/officeart/2008/layout/LinedList"/>
    <dgm:cxn modelId="{902069E1-1037-40C3-920D-DC1F6ABC0183}" type="presParOf" srcId="{66359D4B-8125-4E2F-AD15-433FFDAE9193}" destId="{DFEDE20C-A8F6-4260-B861-6A41EB2DA9F9}" srcOrd="0" destOrd="0" presId="urn:microsoft.com/office/officeart/2008/layout/LinedList"/>
    <dgm:cxn modelId="{6BE19522-6FCC-4808-A125-AD29698CF877}" type="presParOf" srcId="{66359D4B-8125-4E2F-AD15-433FFDAE9193}" destId="{3E743A8C-4C63-4865-8580-3211D978172F}" srcOrd="1" destOrd="0" presId="urn:microsoft.com/office/officeart/2008/layout/LinedList"/>
    <dgm:cxn modelId="{9295FBDB-B6B0-4AEC-9E80-11DAF53C7462}" type="presParOf" srcId="{9B4EA98A-568A-42C4-A935-937B6610A089}" destId="{15B8D46C-67C5-45B9-8F55-CD700C680C0A}" srcOrd="4" destOrd="0" presId="urn:microsoft.com/office/officeart/2008/layout/LinedList"/>
    <dgm:cxn modelId="{1028B5D3-60AE-486F-8072-05122800EC2C}" type="presParOf" srcId="{9B4EA98A-568A-42C4-A935-937B6610A089}" destId="{F201789B-7373-4E7F-983B-0F587AA7DE6E}" srcOrd="5" destOrd="0" presId="urn:microsoft.com/office/officeart/2008/layout/LinedList"/>
    <dgm:cxn modelId="{614343C6-027D-4D3E-B9D5-D55C4090376F}" type="presParOf" srcId="{F201789B-7373-4E7F-983B-0F587AA7DE6E}" destId="{A5DFA03C-CAFD-45B7-92E3-5808A599C164}" srcOrd="0" destOrd="0" presId="urn:microsoft.com/office/officeart/2008/layout/LinedList"/>
    <dgm:cxn modelId="{A17B0ADA-45DC-4FB6-BDF6-7828CF2D0F5E}" type="presParOf" srcId="{F201789B-7373-4E7F-983B-0F587AA7DE6E}" destId="{3A0F5E8B-EA83-4877-8A34-E7F814294DF9}" srcOrd="1" destOrd="0" presId="urn:microsoft.com/office/officeart/2008/layout/LinedList"/>
    <dgm:cxn modelId="{8577DD5B-8075-479B-B421-FB8E68DF082D}" type="presParOf" srcId="{9B4EA98A-568A-42C4-A935-937B6610A089}" destId="{411B5EEB-E128-42EE-BA11-828D4338357C}" srcOrd="6" destOrd="0" presId="urn:microsoft.com/office/officeart/2008/layout/LinedList"/>
    <dgm:cxn modelId="{9154638D-E0E3-4CA8-BF5E-21D1E3043B02}" type="presParOf" srcId="{9B4EA98A-568A-42C4-A935-937B6610A089}" destId="{A1C48D26-1353-4D8A-9653-02B27E70AA28}" srcOrd="7" destOrd="0" presId="urn:microsoft.com/office/officeart/2008/layout/LinedList"/>
    <dgm:cxn modelId="{B204DDBA-FA66-4445-A434-5C34FCE2C8D9}" type="presParOf" srcId="{A1C48D26-1353-4D8A-9653-02B27E70AA28}" destId="{A03927C9-8199-4ECD-9A8D-83A435EF9C88}" srcOrd="0" destOrd="0" presId="urn:microsoft.com/office/officeart/2008/layout/LinedList"/>
    <dgm:cxn modelId="{7500202A-2561-461E-85D7-0DFC238DF2D0}" type="presParOf" srcId="{A1C48D26-1353-4D8A-9653-02B27E70AA28}" destId="{AF1CE6C7-4399-49C3-BF12-9CEE8B7D84A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CE4E5-5CDB-405F-AEA5-2C3CAA5F8AF5}">
      <dsp:nvSpPr>
        <dsp:cNvPr id="0" name=""/>
        <dsp:cNvSpPr/>
      </dsp:nvSpPr>
      <dsp:spPr>
        <a:xfrm>
          <a:off x="0" y="0"/>
          <a:ext cx="835129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B0BCE-12DB-458B-AE03-D62ED8555D49}">
      <dsp:nvSpPr>
        <dsp:cNvPr id="0" name=""/>
        <dsp:cNvSpPr/>
      </dsp:nvSpPr>
      <dsp:spPr>
        <a:xfrm>
          <a:off x="0" y="0"/>
          <a:ext cx="8351295" cy="185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a:latin typeface="Calibri"/>
            </a:rPr>
            <a:t> </a:t>
          </a:r>
          <a:r>
            <a:rPr lang="en-US" sz="2300" kern="1200"/>
            <a:t>The model effectively identifies non-potable water with </a:t>
          </a:r>
          <a:r>
            <a:rPr lang="en-US" sz="2300" b="1" kern="1200"/>
            <a:t>high recall (89</a:t>
          </a:r>
          <a:r>
            <a:rPr lang="en-US" sz="2300" kern="1200"/>
            <a:t>%), ensuring that unsafe water is flagged correctly. This is critical for preventing public health risks, especially in areas where water quality monitoring is limited.</a:t>
          </a:r>
        </a:p>
      </dsp:txBody>
      <dsp:txXfrm>
        <a:off x="0" y="0"/>
        <a:ext cx="8351295" cy="1852538"/>
      </dsp:txXfrm>
    </dsp:sp>
    <dsp:sp modelId="{9BD56457-CA2C-470E-8253-2DE7C2710EA5}">
      <dsp:nvSpPr>
        <dsp:cNvPr id="0" name=""/>
        <dsp:cNvSpPr/>
      </dsp:nvSpPr>
      <dsp:spPr>
        <a:xfrm>
          <a:off x="0" y="1852538"/>
          <a:ext cx="835129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DE20C-A8F6-4260-B861-6A41EB2DA9F9}">
      <dsp:nvSpPr>
        <dsp:cNvPr id="0" name=""/>
        <dsp:cNvSpPr/>
      </dsp:nvSpPr>
      <dsp:spPr>
        <a:xfrm>
          <a:off x="0" y="1852538"/>
          <a:ext cx="8351295" cy="185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a:t>Logistic</a:t>
          </a:r>
          <a:r>
            <a:rPr lang="en-US" sz="2300" kern="1200"/>
            <a:t> regression provides a clear probability-based classification, making it suitable for binary outcomes like potable (safe) vs. non-potable (unsafe). Its simplicity allows for interpretability and easy communication of results to stakeholders.</a:t>
          </a:r>
        </a:p>
      </dsp:txBody>
      <dsp:txXfrm>
        <a:off x="0" y="1852538"/>
        <a:ext cx="8351295" cy="1852538"/>
      </dsp:txXfrm>
    </dsp:sp>
    <dsp:sp modelId="{15B8D46C-67C5-45B9-8F55-CD700C680C0A}">
      <dsp:nvSpPr>
        <dsp:cNvPr id="0" name=""/>
        <dsp:cNvSpPr/>
      </dsp:nvSpPr>
      <dsp:spPr>
        <a:xfrm>
          <a:off x="0" y="3705076"/>
          <a:ext cx="835129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FA03C-CAFD-45B7-92E3-5808A599C164}">
      <dsp:nvSpPr>
        <dsp:cNvPr id="0" name=""/>
        <dsp:cNvSpPr/>
      </dsp:nvSpPr>
      <dsp:spPr>
        <a:xfrm>
          <a:off x="0" y="3705076"/>
          <a:ext cx="8351295" cy="185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t>The model performs better in identifying non-potable water (Class 0) than potable water (Class 1), with </a:t>
          </a:r>
          <a:r>
            <a:rPr lang="en-US" sz="2300" b="1" kern="1200"/>
            <a:t>a precision of 70% for Class 0</a:t>
          </a:r>
          <a:r>
            <a:rPr lang="en-US" sz="2300" b="0" kern="1200"/>
            <a:t> compared to </a:t>
          </a:r>
          <a:r>
            <a:rPr lang="en-US" sz="2300" b="1" kern="1200"/>
            <a:t>65% for Class 1</a:t>
          </a:r>
          <a:r>
            <a:rPr lang="en-US" sz="2300" b="0" kern="1200"/>
            <a:t>. This highlights the need for additional data balancing and feature optimization.</a:t>
          </a:r>
          <a:endParaRPr lang="en-US" sz="2300" b="0" kern="1200">
            <a:latin typeface="Calibri"/>
          </a:endParaRPr>
        </a:p>
      </dsp:txBody>
      <dsp:txXfrm>
        <a:off x="0" y="3705076"/>
        <a:ext cx="8351295" cy="1852538"/>
      </dsp:txXfrm>
    </dsp:sp>
    <dsp:sp modelId="{411B5EEB-E128-42EE-BA11-828D4338357C}">
      <dsp:nvSpPr>
        <dsp:cNvPr id="0" name=""/>
        <dsp:cNvSpPr/>
      </dsp:nvSpPr>
      <dsp:spPr>
        <a:xfrm>
          <a:off x="0" y="5557614"/>
          <a:ext cx="835129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3927C9-8199-4ECD-9A8D-83A435EF9C88}">
      <dsp:nvSpPr>
        <dsp:cNvPr id="0" name=""/>
        <dsp:cNvSpPr/>
      </dsp:nvSpPr>
      <dsp:spPr>
        <a:xfrm>
          <a:off x="0" y="5557614"/>
          <a:ext cx="8351295" cy="185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a:t>These results guide further refinement of the model to improve</a:t>
          </a:r>
          <a:r>
            <a:rPr lang="en-US" sz="2300" kern="1200"/>
            <a:t> its predictive power for potable water (Class 1). Accurate predictions of potable water can optimize resources for testing and compliance, directly addressing the sponsor's goal of ensuring reliable water quality assessment systems</a:t>
          </a:r>
        </a:p>
      </dsp:txBody>
      <dsp:txXfrm>
        <a:off x="0" y="5557614"/>
        <a:ext cx="8351295" cy="18525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FF57-0262-4D96-9A99-96C24D6829FB}" type="datetimeFigureOut">
              <a:rPr lang="en-IN" smtClean="0"/>
              <a:t>14-12-2024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F1BF7-688C-41EB-B3F7-F21E4D6ACEE8}" type="slidenum">
              <a:rPr lang="en-IN" smtClean="0"/>
              <a:t>‹#›</a:t>
            </a:fld>
            <a:endParaRPr lang="en-IN"/>
          </a:p>
        </p:txBody>
      </p:sp>
    </p:spTree>
    <p:extLst>
      <p:ext uri="{BB962C8B-B14F-4D97-AF65-F5344CB8AC3E}">
        <p14:creationId xmlns:p14="http://schemas.microsoft.com/office/powerpoint/2010/main" val="615560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EF1BF7-688C-41EB-B3F7-F21E4D6ACEE8}" type="slidenum">
              <a:rPr lang="en-IN" smtClean="0"/>
              <a:t>8</a:t>
            </a:fld>
            <a:endParaRPr lang="en-IN"/>
          </a:p>
        </p:txBody>
      </p:sp>
    </p:spTree>
    <p:extLst>
      <p:ext uri="{BB962C8B-B14F-4D97-AF65-F5344CB8AC3E}">
        <p14:creationId xmlns:p14="http://schemas.microsoft.com/office/powerpoint/2010/main" val="425107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2.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871" r="-2967" b="-42352"/>
            </a:stretch>
          </a:blipFill>
        </p:spPr>
        <p:txBody>
          <a:bodyPr/>
          <a:lstStyle/>
          <a:p>
            <a:endParaRPr lang="en-IN"/>
          </a:p>
        </p:txBody>
      </p:sp>
      <p:sp>
        <p:nvSpPr>
          <p:cNvPr id="3" name="Freeform 3"/>
          <p:cNvSpPr/>
          <p:nvPr/>
        </p:nvSpPr>
        <p:spPr>
          <a:xfrm>
            <a:off x="0" y="1303020"/>
            <a:ext cx="18288000" cy="8983980"/>
          </a:xfrm>
          <a:custGeom>
            <a:avLst/>
            <a:gdLst/>
            <a:ahLst/>
            <a:cxnLst/>
            <a:rect l="l" t="t" r="r" b="b"/>
            <a:pathLst>
              <a:path w="18288000" h="8983980">
                <a:moveTo>
                  <a:pt x="0" y="0"/>
                </a:moveTo>
                <a:lnTo>
                  <a:pt x="18288000" y="0"/>
                </a:lnTo>
                <a:lnTo>
                  <a:pt x="18288000" y="8983980"/>
                </a:lnTo>
                <a:lnTo>
                  <a:pt x="0" y="8983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669367" y="2238881"/>
            <a:ext cx="14949266" cy="3052118"/>
          </a:xfrm>
          <a:prstGeom prst="rect">
            <a:avLst/>
          </a:prstGeom>
        </p:spPr>
        <p:txBody>
          <a:bodyPr lIns="0" tIns="0" rIns="0" bIns="0" rtlCol="0" anchor="t">
            <a:spAutoFit/>
          </a:bodyPr>
          <a:lstStyle/>
          <a:p>
            <a:pPr algn="ctr">
              <a:lnSpc>
                <a:spcPts val="11856"/>
              </a:lnSpc>
            </a:pPr>
            <a:r>
              <a:rPr lang="en-US" sz="10400" dirty="0">
                <a:solidFill>
                  <a:srgbClr val="FFFFFF"/>
                </a:solidFill>
                <a:latin typeface="Anton"/>
                <a:ea typeface="Anton"/>
                <a:cs typeface="Arial" panose="020B0604020202020204" pitchFamily="34" charset="0"/>
                <a:sym typeface="Anton"/>
              </a:rPr>
              <a:t>Multi-Layer Environmental Compliance</a:t>
            </a:r>
            <a:r>
              <a:rPr lang="zh-CN" altLang="en-US" sz="10400" dirty="0">
                <a:solidFill>
                  <a:srgbClr val="FFFFFF"/>
                </a:solidFill>
                <a:latin typeface="Anton"/>
                <a:ea typeface="Anton"/>
                <a:cs typeface="Arial" panose="020B0604020202020204" pitchFamily="34" charset="0"/>
                <a:sym typeface="Anton"/>
              </a:rPr>
              <a:t> </a:t>
            </a:r>
            <a:r>
              <a:rPr lang="en-US" altLang="zh-CN" sz="10400" dirty="0">
                <a:solidFill>
                  <a:srgbClr val="FFFFFF"/>
                </a:solidFill>
                <a:latin typeface="Anton"/>
                <a:ea typeface="Anton"/>
                <a:cs typeface="Arial" panose="020B0604020202020204" pitchFamily="34" charset="0"/>
                <a:sym typeface="Anton"/>
              </a:rPr>
              <a:t>of </a:t>
            </a:r>
            <a:r>
              <a:rPr lang="en-US" sz="10400" dirty="0">
                <a:solidFill>
                  <a:srgbClr val="FFFFFF"/>
                </a:solidFill>
                <a:latin typeface="Anton"/>
                <a:ea typeface="Anton"/>
                <a:cs typeface="Arial" panose="020B0604020202020204" pitchFamily="34" charset="0"/>
                <a:sym typeface="Anton"/>
              </a:rPr>
              <a:t>Red Chris</a:t>
            </a:r>
          </a:p>
        </p:txBody>
      </p:sp>
      <p:sp>
        <p:nvSpPr>
          <p:cNvPr id="7" name="TextBox 7"/>
          <p:cNvSpPr txBox="1"/>
          <p:nvPr/>
        </p:nvSpPr>
        <p:spPr>
          <a:xfrm>
            <a:off x="3290047" y="6593960"/>
            <a:ext cx="11707906" cy="2390078"/>
          </a:xfrm>
          <a:prstGeom prst="rect">
            <a:avLst/>
          </a:prstGeom>
        </p:spPr>
        <p:txBody>
          <a:bodyPr wrap="square" lIns="0" tIns="0" rIns="0" bIns="0" rtlCol="0" anchor="t">
            <a:spAutoFit/>
          </a:bodyPr>
          <a:lstStyle/>
          <a:p>
            <a:pPr algn="ctr">
              <a:lnSpc>
                <a:spcPts val="4788"/>
              </a:lnSpc>
            </a:pPr>
            <a:r>
              <a:rPr lang="en-US" sz="2800" b="1" i="0" dirty="0">
                <a:solidFill>
                  <a:schemeClr val="bg1"/>
                </a:solidFill>
                <a:effectLst/>
                <a:latin typeface="Arial" panose="020B0604020202020204" pitchFamily="34" charset="0"/>
                <a:cs typeface="Arial" panose="020B0604020202020204" pitchFamily="34" charset="0"/>
              </a:rPr>
              <a:t>ALY6980 70854 Capstone SEC 04 Fall 2024 CPS [BOS-1-HY]</a:t>
            </a:r>
          </a:p>
          <a:p>
            <a:pPr algn="ctr">
              <a:lnSpc>
                <a:spcPts val="4788"/>
              </a:lnSpc>
            </a:pPr>
            <a:r>
              <a:rPr lang="en-US" sz="2800" b="1" spc="428" dirty="0">
                <a:solidFill>
                  <a:schemeClr val="bg1"/>
                </a:solidFill>
                <a:latin typeface="Arial" panose="020B0604020202020204" pitchFamily="34" charset="0"/>
                <a:ea typeface="Muli"/>
                <a:cs typeface="Arial" panose="020B0604020202020204" pitchFamily="34" charset="0"/>
                <a:sym typeface="Muli"/>
              </a:rPr>
              <a:t>Instructor: Roy Wada</a:t>
            </a:r>
          </a:p>
          <a:p>
            <a:pPr algn="ctr">
              <a:lnSpc>
                <a:spcPts val="4788"/>
              </a:lnSpc>
            </a:pPr>
            <a:r>
              <a:rPr lang="en-US" sz="2800" b="1" spc="428" dirty="0">
                <a:solidFill>
                  <a:schemeClr val="bg1"/>
                </a:solidFill>
                <a:latin typeface="Arial" panose="020B0604020202020204" pitchFamily="34" charset="0"/>
                <a:ea typeface="Muli"/>
                <a:cs typeface="Arial" panose="020B0604020202020204" pitchFamily="34" charset="0"/>
                <a:sym typeface="Muli"/>
              </a:rPr>
              <a:t>Group 8</a:t>
            </a:r>
          </a:p>
          <a:p>
            <a:pPr algn="ctr">
              <a:lnSpc>
                <a:spcPts val="4788"/>
              </a:lnSpc>
            </a:pPr>
            <a:r>
              <a:rPr lang="en-US" sz="2800" b="1" spc="428" dirty="0">
                <a:solidFill>
                  <a:schemeClr val="bg1"/>
                </a:solidFill>
                <a:latin typeface="Arial" panose="020B0604020202020204" pitchFamily="34" charset="0"/>
                <a:ea typeface="Muli"/>
                <a:cs typeface="Arial" panose="020B0604020202020204" pitchFamily="34" charset="0"/>
                <a:sym typeface="Muli"/>
              </a:rPr>
              <a:t>Oct 31</a:t>
            </a:r>
            <a:r>
              <a:rPr lang="en-US" sz="2800" b="1" spc="428" baseline="30000" dirty="0">
                <a:solidFill>
                  <a:schemeClr val="bg1"/>
                </a:solidFill>
                <a:latin typeface="Arial" panose="020B0604020202020204" pitchFamily="34" charset="0"/>
                <a:ea typeface="Muli"/>
                <a:cs typeface="Arial" panose="020B0604020202020204" pitchFamily="34" charset="0"/>
                <a:sym typeface="Muli"/>
              </a:rPr>
              <a:t>st</a:t>
            </a:r>
            <a:r>
              <a:rPr lang="en-US" sz="2800" b="1" spc="428" dirty="0">
                <a:solidFill>
                  <a:schemeClr val="bg1"/>
                </a:solidFill>
                <a:latin typeface="Arial" panose="020B0604020202020204" pitchFamily="34" charset="0"/>
                <a:ea typeface="Muli"/>
                <a:cs typeface="Arial" panose="020B0604020202020204" pitchFamily="34" charset="0"/>
                <a:sym typeface="Muli"/>
              </a:rPr>
              <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3" name="Freeform 3"/>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5481101" y="552626"/>
            <a:ext cx="774590" cy="916508"/>
            <a:chOff x="0" y="0"/>
            <a:chExt cx="515206" cy="609600"/>
          </a:xfrm>
        </p:grpSpPr>
        <p:sp>
          <p:nvSpPr>
            <p:cNvPr id="5" name="Freeform 5"/>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6" name="TextBox 6"/>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6150760" y="552626"/>
            <a:ext cx="774590" cy="916508"/>
            <a:chOff x="0" y="0"/>
            <a:chExt cx="515206" cy="609600"/>
          </a:xfrm>
        </p:grpSpPr>
        <p:sp>
          <p:nvSpPr>
            <p:cNvPr id="8" name="Freeform 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9" name="TextBox 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811443" y="552626"/>
            <a:ext cx="774590" cy="916508"/>
            <a:chOff x="0" y="0"/>
            <a:chExt cx="515206" cy="609600"/>
          </a:xfrm>
        </p:grpSpPr>
        <p:sp>
          <p:nvSpPr>
            <p:cNvPr id="11" name="Freeform 11"/>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2" name="TextBox 12"/>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6820418" y="552626"/>
            <a:ext cx="774590" cy="916508"/>
            <a:chOff x="0" y="0"/>
            <a:chExt cx="515206" cy="609600"/>
          </a:xfrm>
        </p:grpSpPr>
        <p:sp>
          <p:nvSpPr>
            <p:cNvPr id="14" name="Freeform 14"/>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5" name="TextBox 15"/>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17490076" y="552626"/>
            <a:ext cx="1446705" cy="916508"/>
            <a:chOff x="0" y="0"/>
            <a:chExt cx="962252" cy="609600"/>
          </a:xfrm>
        </p:grpSpPr>
        <p:sp>
          <p:nvSpPr>
            <p:cNvPr id="17" name="Freeform 17"/>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18" name="TextBox 18"/>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4" name="Freeform 24"/>
          <p:cNvSpPr/>
          <p:nvPr/>
        </p:nvSpPr>
        <p:spPr>
          <a:xfrm>
            <a:off x="373753" y="3106489"/>
            <a:ext cx="3529838" cy="2037011"/>
          </a:xfrm>
          <a:custGeom>
            <a:avLst/>
            <a:gdLst/>
            <a:ahLst/>
            <a:cxnLst/>
            <a:rect l="l" t="t" r="r" b="b"/>
            <a:pathLst>
              <a:path w="3529838" h="2037011">
                <a:moveTo>
                  <a:pt x="0" y="0"/>
                </a:moveTo>
                <a:lnTo>
                  <a:pt x="3529838" y="0"/>
                </a:lnTo>
                <a:lnTo>
                  <a:pt x="3529838" y="2037010"/>
                </a:lnTo>
                <a:lnTo>
                  <a:pt x="0" y="2037010"/>
                </a:lnTo>
                <a:lnTo>
                  <a:pt x="0" y="0"/>
                </a:lnTo>
                <a:close/>
              </a:path>
            </a:pathLst>
          </a:custGeom>
          <a:blipFill>
            <a:blip r:embed="rId4"/>
            <a:stretch>
              <a:fillRect/>
            </a:stretch>
          </a:blipFill>
        </p:spPr>
        <p:txBody>
          <a:bodyPr/>
          <a:lstStyle/>
          <a:p>
            <a:endParaRPr lang="en-US"/>
          </a:p>
        </p:txBody>
      </p:sp>
      <p:sp>
        <p:nvSpPr>
          <p:cNvPr id="26" name="TextBox 26"/>
          <p:cNvSpPr txBox="1"/>
          <p:nvPr/>
        </p:nvSpPr>
        <p:spPr>
          <a:xfrm>
            <a:off x="6771165"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540K tons</a:t>
            </a:r>
          </a:p>
        </p:txBody>
      </p:sp>
      <p:sp>
        <p:nvSpPr>
          <p:cNvPr id="27" name="TextBox 27"/>
          <p:cNvSpPr txBox="1"/>
          <p:nvPr/>
        </p:nvSpPr>
        <p:spPr>
          <a:xfrm>
            <a:off x="1251696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428K tons</a:t>
            </a:r>
          </a:p>
        </p:txBody>
      </p:sp>
      <p:sp>
        <p:nvSpPr>
          <p:cNvPr id="28" name="TextBox 28"/>
          <p:cNvSpPr txBox="1"/>
          <p:nvPr/>
        </p:nvSpPr>
        <p:spPr>
          <a:xfrm>
            <a:off x="102870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379K tons</a:t>
            </a:r>
          </a:p>
        </p:txBody>
      </p:sp>
      <p:sp>
        <p:nvSpPr>
          <p:cNvPr id="30" name="TextBox 30"/>
          <p:cNvSpPr txBox="1"/>
          <p:nvPr/>
        </p:nvSpPr>
        <p:spPr>
          <a:xfrm>
            <a:off x="1380674" y="5187094"/>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Fluorite Crystal</a:t>
            </a:r>
          </a:p>
        </p:txBody>
      </p:sp>
      <p:sp>
        <p:nvSpPr>
          <p:cNvPr id="31" name="TextBox 31"/>
          <p:cNvSpPr txBox="1"/>
          <p:nvPr/>
        </p:nvSpPr>
        <p:spPr>
          <a:xfrm>
            <a:off x="7123139" y="5187094"/>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Coal Mineral</a:t>
            </a:r>
          </a:p>
        </p:txBody>
      </p:sp>
      <p:sp>
        <p:nvSpPr>
          <p:cNvPr id="32" name="TextBox 32"/>
          <p:cNvSpPr txBox="1"/>
          <p:nvPr/>
        </p:nvSpPr>
        <p:spPr>
          <a:xfrm>
            <a:off x="12865604" y="5187094"/>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Gold Material</a:t>
            </a:r>
          </a:p>
        </p:txBody>
      </p:sp>
      <p:sp>
        <p:nvSpPr>
          <p:cNvPr id="33" name="TextBox 33"/>
          <p:cNvSpPr txBox="1"/>
          <p:nvPr/>
        </p:nvSpPr>
        <p:spPr>
          <a:xfrm>
            <a:off x="1413888" y="5782075"/>
            <a:ext cx="3975295" cy="1842135"/>
          </a:xfrm>
          <a:prstGeom prst="rect">
            <a:avLst/>
          </a:prstGeom>
        </p:spPr>
        <p:txBody>
          <a:bodyPr lIns="0" tIns="0" rIns="0" bIns="0" rtlCol="0" anchor="t">
            <a:spAutoFit/>
          </a:bodyPr>
          <a:lstStyle/>
          <a:p>
            <a:pPr algn="ctr">
              <a:lnSpc>
                <a:spcPts val="2940"/>
              </a:lnSpc>
            </a:pPr>
            <a:r>
              <a:rPr lang="en-US" sz="2100">
                <a:solidFill>
                  <a:srgbClr val="FFFFFF"/>
                </a:solidFill>
                <a:latin typeface="Muli"/>
                <a:ea typeface="Muli"/>
                <a:cs typeface="Muli"/>
                <a:sym typeface="Muli"/>
              </a:rPr>
              <a:t>Lorem ipsum dolor sit amet, consectetur adipiscing elit. Donec quis erat et quam iaculis faucibus at sit amet nibh. Vestibulum dignissim</a:t>
            </a:r>
          </a:p>
        </p:txBody>
      </p:sp>
      <p:grpSp>
        <p:nvGrpSpPr>
          <p:cNvPr id="36" name="Group 36"/>
          <p:cNvGrpSpPr/>
          <p:nvPr/>
        </p:nvGrpSpPr>
        <p:grpSpPr>
          <a:xfrm>
            <a:off x="1364082" y="1295677"/>
            <a:ext cx="774590" cy="916508"/>
            <a:chOff x="0" y="0"/>
            <a:chExt cx="515206" cy="609600"/>
          </a:xfrm>
        </p:grpSpPr>
        <p:sp>
          <p:nvSpPr>
            <p:cNvPr id="37" name="Freeform 37"/>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38" name="TextBox 38"/>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2033740" y="1295677"/>
            <a:ext cx="774590" cy="916508"/>
            <a:chOff x="0" y="0"/>
            <a:chExt cx="515206" cy="609600"/>
          </a:xfrm>
        </p:grpSpPr>
        <p:sp>
          <p:nvSpPr>
            <p:cNvPr id="40" name="Freeform 40"/>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1" name="TextBox 41"/>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2" name="Group 42"/>
          <p:cNvGrpSpPr/>
          <p:nvPr/>
        </p:nvGrpSpPr>
        <p:grpSpPr>
          <a:xfrm>
            <a:off x="694424" y="1295677"/>
            <a:ext cx="774590" cy="916508"/>
            <a:chOff x="0" y="0"/>
            <a:chExt cx="515206" cy="609600"/>
          </a:xfrm>
        </p:grpSpPr>
        <p:sp>
          <p:nvSpPr>
            <p:cNvPr id="43" name="Freeform 43"/>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4" name="TextBox 44"/>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5" name="Group 45"/>
          <p:cNvGrpSpPr/>
          <p:nvPr/>
        </p:nvGrpSpPr>
        <p:grpSpPr>
          <a:xfrm>
            <a:off x="2703399" y="1295677"/>
            <a:ext cx="774590" cy="916508"/>
            <a:chOff x="0" y="0"/>
            <a:chExt cx="515206" cy="609600"/>
          </a:xfrm>
        </p:grpSpPr>
        <p:sp>
          <p:nvSpPr>
            <p:cNvPr id="46" name="Freeform 46"/>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7" name="TextBox 47"/>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8" name="Group 48"/>
          <p:cNvGrpSpPr/>
          <p:nvPr/>
        </p:nvGrpSpPr>
        <p:grpSpPr>
          <a:xfrm>
            <a:off x="-650213" y="1295677"/>
            <a:ext cx="1446705" cy="916508"/>
            <a:chOff x="0" y="0"/>
            <a:chExt cx="962252" cy="609600"/>
          </a:xfrm>
        </p:grpSpPr>
        <p:sp>
          <p:nvSpPr>
            <p:cNvPr id="49" name="Freeform 49"/>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50" name="TextBox 50"/>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56" name="TextBox 55">
            <a:extLst>
              <a:ext uri="{FF2B5EF4-FFF2-40B4-BE49-F238E27FC236}">
                <a16:creationId xmlns:a16="http://schemas.microsoft.com/office/drawing/2014/main" id="{CC627B07-B6E6-5090-896A-CCC478F44C0E}"/>
              </a:ext>
            </a:extLst>
          </p:cNvPr>
          <p:cNvSpPr txBox="1"/>
          <p:nvPr/>
        </p:nvSpPr>
        <p:spPr>
          <a:xfrm>
            <a:off x="4241669" y="2722207"/>
            <a:ext cx="12296386" cy="5886996"/>
          </a:xfrm>
          <a:prstGeom prst="rect">
            <a:avLst/>
          </a:prstGeom>
          <a:noFill/>
        </p:spPr>
        <p:txBody>
          <a:bodyPr wrap="square" lIns="91440" tIns="45720" rIns="91440" bIns="45720" rtlCol="0" anchor="t">
            <a:spAutoFit/>
          </a:bodyPr>
          <a:lstStyle/>
          <a:p>
            <a:pPr marL="342900" indent="-342900">
              <a:lnSpc>
                <a:spcPct val="200000"/>
              </a:lnSpc>
              <a:buFont typeface="Arial" panose="020B0604020202020204" pitchFamily="34" charset="0"/>
              <a:buChar char="•"/>
            </a:pPr>
            <a:r>
              <a:rPr lang="en-US" sz="2400" dirty="0"/>
              <a:t>The logistic regression model demonstrated an accuracy of </a:t>
            </a:r>
            <a:r>
              <a:rPr lang="en-US" sz="2400" b="1" dirty="0"/>
              <a:t>68.9%</a:t>
            </a:r>
            <a:r>
              <a:rPr lang="en-US" sz="2400" dirty="0"/>
              <a:t> and an AUC of </a:t>
            </a:r>
            <a:r>
              <a:rPr lang="en-US" sz="2400" b="1" dirty="0"/>
              <a:t>0.72</a:t>
            </a:r>
            <a:r>
              <a:rPr lang="en-US" sz="2400" dirty="0"/>
              <a:t>, highlighting its moderate ability to classify potable and non-potable water. While the model performs better than random guessing, there is potential for improvement, especially in handling the minority class (potable water).</a:t>
            </a:r>
          </a:p>
          <a:p>
            <a:pPr marL="342900" indent="-342900">
              <a:lnSpc>
                <a:spcPct val="200000"/>
              </a:lnSpc>
              <a:buFont typeface="Arial" panose="020B0604020202020204" pitchFamily="34" charset="0"/>
              <a:buChar char="•"/>
            </a:pPr>
            <a:r>
              <a:rPr lang="en-US" sz="2400" dirty="0"/>
              <a:t>The model effectively identified </a:t>
            </a:r>
            <a:r>
              <a:rPr lang="en-US" sz="2400" b="1" dirty="0"/>
              <a:t>458 true negatives (non-potable water)</a:t>
            </a:r>
            <a:r>
              <a:rPr lang="en-US" sz="2400" dirty="0"/>
              <a:t> and </a:t>
            </a:r>
            <a:r>
              <a:rPr lang="en-US" sz="2400" b="1" dirty="0"/>
              <a:t>198 true positives (potable water)</a:t>
            </a:r>
            <a:r>
              <a:rPr lang="en-US" sz="2400" dirty="0"/>
              <a:t>. However, </a:t>
            </a:r>
            <a:r>
              <a:rPr lang="en-US" sz="2400" b="1" dirty="0"/>
              <a:t>168 false negatives</a:t>
            </a:r>
            <a:r>
              <a:rPr lang="en-US" sz="2400" dirty="0"/>
              <a:t> (potable water classified as non-potable) emphasize the need to improve sensitivity to ensure potable water is not overlooked.</a:t>
            </a:r>
          </a:p>
          <a:p>
            <a:pPr>
              <a:lnSpc>
                <a:spcPct val="200000"/>
              </a:lnSpc>
            </a:pPr>
            <a:endParaRPr lang="en-US" sz="2400" dirty="0">
              <a:latin typeface="Arial" panose="020B0604020202020204" pitchFamily="34" charset="0"/>
              <a:ea typeface="+mn-lt"/>
              <a:cs typeface="Arial" panose="020B0604020202020204" pitchFamily="34" charset="0"/>
            </a:endParaRPr>
          </a:p>
        </p:txBody>
      </p:sp>
      <p:sp>
        <p:nvSpPr>
          <p:cNvPr id="20" name="Title 40">
            <a:extLst>
              <a:ext uri="{FF2B5EF4-FFF2-40B4-BE49-F238E27FC236}">
                <a16:creationId xmlns:a16="http://schemas.microsoft.com/office/drawing/2014/main" id="{36971699-8B17-0144-4847-9A5641697CDC}"/>
              </a:ext>
            </a:extLst>
          </p:cNvPr>
          <p:cNvSpPr txBox="1">
            <a:spLocks/>
          </p:cNvSpPr>
          <p:nvPr/>
        </p:nvSpPr>
        <p:spPr>
          <a:xfrm>
            <a:off x="4575983" y="1085365"/>
            <a:ext cx="11850880" cy="1100271"/>
          </a:xfrm>
          <a:prstGeom prst="rect">
            <a:avLst/>
          </a:prstGeom>
        </p:spPr>
        <p:txBody>
          <a:bodyPr lIns="91440" tIns="45720" rIns="91440" bIns="45720" anchor="t">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300" b="1" dirty="0">
                <a:latin typeface="Arial" panose="020B0604020202020204" pitchFamily="34" charset="0"/>
                <a:ea typeface="+mj-lt"/>
                <a:cs typeface="Arial" panose="020B0604020202020204" pitchFamily="34" charset="0"/>
              </a:rPr>
              <a:t>Conclusion</a:t>
            </a:r>
            <a:endParaRPr lang="en-US" sz="7300" b="1" dirty="0">
              <a:highlight>
                <a:srgbClr val="FFFF00"/>
              </a:highlight>
              <a:latin typeface="Arial" panose="020B0604020202020204" pitchFamily="34" charset="0"/>
              <a:cs typeface="Arial" panose="020B0604020202020204" pitchFamily="34" charset="0"/>
            </a:endParaRPr>
          </a:p>
          <a:p>
            <a:endParaRPr lang="en-US" dirty="0">
              <a:cs typeface="Calibri"/>
            </a:endParaRPr>
          </a:p>
        </p:txBody>
      </p:sp>
    </p:spTree>
    <p:extLst>
      <p:ext uri="{BB962C8B-B14F-4D97-AF65-F5344CB8AC3E}">
        <p14:creationId xmlns:p14="http://schemas.microsoft.com/office/powerpoint/2010/main" val="156797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935" r="-7440"/>
            </a:stretch>
          </a:blipFill>
        </p:spPr>
        <p:txBody>
          <a:bodyPr/>
          <a:lstStyle/>
          <a:p>
            <a:endParaRPr lang="en-IN"/>
          </a:p>
        </p:txBody>
      </p:sp>
      <p:sp>
        <p:nvSpPr>
          <p:cNvPr id="3" name="Freeform 3"/>
          <p:cNvSpPr/>
          <p:nvPr/>
        </p:nvSpPr>
        <p:spPr>
          <a:xfrm>
            <a:off x="-716249" y="1224057"/>
            <a:ext cx="19720499" cy="9687695"/>
          </a:xfrm>
          <a:custGeom>
            <a:avLst/>
            <a:gdLst/>
            <a:ahLst/>
            <a:cxnLst/>
            <a:rect l="l" t="t" r="r" b="b"/>
            <a:pathLst>
              <a:path w="19720499" h="9687695">
                <a:moveTo>
                  <a:pt x="0" y="0"/>
                </a:moveTo>
                <a:lnTo>
                  <a:pt x="19720498" y="0"/>
                </a:lnTo>
                <a:lnTo>
                  <a:pt x="19720498" y="9687695"/>
                </a:lnTo>
                <a:lnTo>
                  <a:pt x="0" y="96876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7" name="Group 7"/>
          <p:cNvGrpSpPr/>
          <p:nvPr/>
        </p:nvGrpSpPr>
        <p:grpSpPr>
          <a:xfrm>
            <a:off x="13768646" y="1028700"/>
            <a:ext cx="782429" cy="925783"/>
            <a:chOff x="0" y="0"/>
            <a:chExt cx="515206" cy="609600"/>
          </a:xfrm>
        </p:grpSpPr>
        <p:sp>
          <p:nvSpPr>
            <p:cNvPr id="8" name="Freeform 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9" name="TextBox 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445082" y="1028700"/>
            <a:ext cx="782429" cy="925783"/>
            <a:chOff x="0" y="0"/>
            <a:chExt cx="515206" cy="609600"/>
          </a:xfrm>
        </p:grpSpPr>
        <p:sp>
          <p:nvSpPr>
            <p:cNvPr id="11" name="Freeform 11"/>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2" name="TextBox 12"/>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3092210" y="1028700"/>
            <a:ext cx="782429" cy="925783"/>
            <a:chOff x="0" y="0"/>
            <a:chExt cx="515206" cy="609600"/>
          </a:xfrm>
        </p:grpSpPr>
        <p:sp>
          <p:nvSpPr>
            <p:cNvPr id="14" name="Freeform 14"/>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5" name="TextBox 15"/>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15121518" y="1028700"/>
            <a:ext cx="782429" cy="925783"/>
            <a:chOff x="0" y="0"/>
            <a:chExt cx="515206" cy="609600"/>
          </a:xfrm>
        </p:grpSpPr>
        <p:sp>
          <p:nvSpPr>
            <p:cNvPr id="17" name="Freeform 17"/>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8" name="TextBox 18"/>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9" name="Group 19"/>
          <p:cNvGrpSpPr/>
          <p:nvPr/>
        </p:nvGrpSpPr>
        <p:grpSpPr>
          <a:xfrm>
            <a:off x="15797953" y="1028700"/>
            <a:ext cx="1461347" cy="925783"/>
            <a:chOff x="0" y="0"/>
            <a:chExt cx="962252" cy="609600"/>
          </a:xfrm>
        </p:grpSpPr>
        <p:sp>
          <p:nvSpPr>
            <p:cNvPr id="20" name="Freeform 20"/>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21" name="TextBox 21"/>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a:off x="16027772" y="7120599"/>
            <a:ext cx="3030831" cy="2137701"/>
          </a:xfrm>
          <a:custGeom>
            <a:avLst/>
            <a:gdLst/>
            <a:ahLst/>
            <a:cxnLst/>
            <a:rect l="l" t="t" r="r" b="b"/>
            <a:pathLst>
              <a:path w="3030831" h="2137701">
                <a:moveTo>
                  <a:pt x="0" y="0"/>
                </a:moveTo>
                <a:lnTo>
                  <a:pt x="3030831" y="0"/>
                </a:lnTo>
                <a:lnTo>
                  <a:pt x="3030831" y="2137701"/>
                </a:lnTo>
                <a:lnTo>
                  <a:pt x="0" y="2137701"/>
                </a:lnTo>
                <a:lnTo>
                  <a:pt x="0" y="0"/>
                </a:lnTo>
                <a:close/>
              </a:path>
            </a:pathLst>
          </a:custGeom>
          <a:blipFill>
            <a:blip r:embed="rId5">
              <a:extLst>
                <a:ext uri="{96DAC541-7B7A-43D3-8B79-37D633B846F1}">
                  <asvg:svgBlip xmlns:asvg="http://schemas.microsoft.com/office/drawing/2016/SVG/main" r:embed="rId6"/>
                </a:ext>
              </a:extLst>
            </a:blip>
            <a:stretch>
              <a:fillRect r="-70896" b="-15091"/>
            </a:stretch>
          </a:blipFill>
        </p:spPr>
        <p:txBody>
          <a:bodyPr/>
          <a:lstStyle/>
          <a:p>
            <a:endParaRPr lang="en-IN"/>
          </a:p>
        </p:txBody>
      </p:sp>
      <p:sp>
        <p:nvSpPr>
          <p:cNvPr id="24" name="TextBox 24"/>
          <p:cNvSpPr txBox="1"/>
          <p:nvPr/>
        </p:nvSpPr>
        <p:spPr>
          <a:xfrm>
            <a:off x="3467739" y="6663390"/>
            <a:ext cx="9778768" cy="1526059"/>
          </a:xfrm>
          <a:prstGeom prst="rect">
            <a:avLst/>
          </a:prstGeom>
        </p:spPr>
        <p:txBody>
          <a:bodyPr lIns="0" tIns="0" rIns="0" bIns="0" rtlCol="0" anchor="t">
            <a:spAutoFit/>
          </a:bodyPr>
          <a:lstStyle/>
          <a:p>
            <a:pPr algn="ctr">
              <a:lnSpc>
                <a:spcPts val="11856"/>
              </a:lnSpc>
            </a:pPr>
            <a:r>
              <a:rPr lang="en-US" sz="10400" dirty="0">
                <a:solidFill>
                  <a:srgbClr val="FFFFFF"/>
                </a:solidFill>
                <a:latin typeface="Anton"/>
                <a:ea typeface="Anton"/>
                <a:cs typeface="Anton"/>
                <a:sym typeface="Anto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3" name="Freeform 3"/>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9614895" y="3198900"/>
            <a:ext cx="485557" cy="48555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9614895" y="4685943"/>
            <a:ext cx="485557" cy="48555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2" name="TextBox 22"/>
          <p:cNvSpPr txBox="1"/>
          <p:nvPr/>
        </p:nvSpPr>
        <p:spPr>
          <a:xfrm>
            <a:off x="10315579" y="4600953"/>
            <a:ext cx="6254839" cy="343299"/>
          </a:xfrm>
          <a:prstGeom prst="rect">
            <a:avLst/>
          </a:prstGeom>
        </p:spPr>
        <p:txBody>
          <a:bodyPr lIns="0" tIns="0" rIns="0" bIns="0" rtlCol="0" anchor="t">
            <a:spAutoFit/>
          </a:bodyPr>
          <a:lstStyle/>
          <a:p>
            <a:pPr algn="l">
              <a:lnSpc>
                <a:spcPts val="2940"/>
              </a:lnSpc>
            </a:pPr>
            <a:r>
              <a:rPr lang="en-US" sz="2100">
                <a:solidFill>
                  <a:srgbClr val="FFFFFF"/>
                </a:solidFill>
                <a:latin typeface="Muli"/>
                <a:ea typeface="Muli"/>
                <a:cs typeface="Muli"/>
                <a:sym typeface="Muli"/>
              </a:rPr>
              <a:t>L</a:t>
            </a:r>
            <a:endParaRPr lang="en-US" sz="2100">
              <a:solidFill>
                <a:srgbClr val="FFFFFF"/>
              </a:solidFill>
              <a:latin typeface="Muli"/>
              <a:ea typeface="Muli"/>
              <a:cs typeface="Muli"/>
            </a:endParaRPr>
          </a:p>
        </p:txBody>
      </p:sp>
      <p:sp>
        <p:nvSpPr>
          <p:cNvPr id="23" name="TextBox 23"/>
          <p:cNvSpPr txBox="1"/>
          <p:nvPr/>
        </p:nvSpPr>
        <p:spPr>
          <a:xfrm>
            <a:off x="9614895" y="2463924"/>
            <a:ext cx="3677301" cy="402336"/>
          </a:xfrm>
          <a:prstGeom prst="rect">
            <a:avLst/>
          </a:prstGeom>
        </p:spPr>
        <p:txBody>
          <a:bodyPr lIns="0" tIns="0" rIns="0" bIns="0" rtlCol="0" anchor="t">
            <a:spAutoFit/>
          </a:bodyPr>
          <a:lstStyle/>
          <a:p>
            <a:pPr algn="l">
              <a:lnSpc>
                <a:spcPts val="3191"/>
              </a:lnSpc>
            </a:pPr>
            <a:r>
              <a:rPr lang="en-US" sz="2799" b="1">
                <a:solidFill>
                  <a:srgbClr val="FFFFFF"/>
                </a:solidFill>
                <a:latin typeface="Muli Heavy"/>
                <a:ea typeface="Muli Heavy"/>
                <a:cs typeface="Muli Heavy"/>
                <a:sym typeface="Muli Heavy"/>
              </a:rPr>
              <a:t>Mission</a:t>
            </a:r>
          </a:p>
        </p:txBody>
      </p:sp>
      <p:grpSp>
        <p:nvGrpSpPr>
          <p:cNvPr id="24" name="Group 24"/>
          <p:cNvGrpSpPr/>
          <p:nvPr/>
        </p:nvGrpSpPr>
        <p:grpSpPr>
          <a:xfrm>
            <a:off x="15424403" y="1329762"/>
            <a:ext cx="706383" cy="835804"/>
            <a:chOff x="0" y="0"/>
            <a:chExt cx="515206" cy="609600"/>
          </a:xfrm>
        </p:grpSpPr>
        <p:sp>
          <p:nvSpPr>
            <p:cNvPr id="25" name="Freeform 25"/>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26" name="TextBox 26"/>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27" name="Group 27"/>
          <p:cNvGrpSpPr/>
          <p:nvPr/>
        </p:nvGrpSpPr>
        <p:grpSpPr>
          <a:xfrm>
            <a:off x="16035094" y="1329762"/>
            <a:ext cx="706383" cy="835804"/>
            <a:chOff x="0" y="0"/>
            <a:chExt cx="515206" cy="609600"/>
          </a:xfrm>
        </p:grpSpPr>
        <p:sp>
          <p:nvSpPr>
            <p:cNvPr id="28" name="Freeform 2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29" name="TextBox 2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14813711" y="1329762"/>
            <a:ext cx="706383" cy="835804"/>
            <a:chOff x="0" y="0"/>
            <a:chExt cx="515206" cy="609600"/>
          </a:xfrm>
        </p:grpSpPr>
        <p:sp>
          <p:nvSpPr>
            <p:cNvPr id="31" name="Freeform 31"/>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32" name="TextBox 32"/>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3" name="Group 33"/>
          <p:cNvGrpSpPr/>
          <p:nvPr/>
        </p:nvGrpSpPr>
        <p:grpSpPr>
          <a:xfrm>
            <a:off x="16645785" y="1329762"/>
            <a:ext cx="706383" cy="835804"/>
            <a:chOff x="0" y="0"/>
            <a:chExt cx="515206" cy="609600"/>
          </a:xfrm>
        </p:grpSpPr>
        <p:sp>
          <p:nvSpPr>
            <p:cNvPr id="34" name="Freeform 34"/>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35" name="TextBox 35"/>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6" name="Group 36"/>
          <p:cNvGrpSpPr/>
          <p:nvPr/>
        </p:nvGrpSpPr>
        <p:grpSpPr>
          <a:xfrm>
            <a:off x="17256477" y="1329762"/>
            <a:ext cx="1319315" cy="835804"/>
            <a:chOff x="0" y="0"/>
            <a:chExt cx="962252" cy="609600"/>
          </a:xfrm>
        </p:grpSpPr>
        <p:sp>
          <p:nvSpPr>
            <p:cNvPr id="37" name="Freeform 37"/>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38" name="TextBox 38"/>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pic>
        <p:nvPicPr>
          <p:cNvPr id="47" name="Content Placeholder 46" descr="A map of land with a blue point&#10;&#10;Description automatically generated">
            <a:extLst>
              <a:ext uri="{FF2B5EF4-FFF2-40B4-BE49-F238E27FC236}">
                <a16:creationId xmlns:a16="http://schemas.microsoft.com/office/drawing/2014/main" id="{BD1B10C9-788F-E6F5-C899-30A402E7DC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14197" y="2463924"/>
            <a:ext cx="6858225" cy="5755837"/>
          </a:xfrm>
        </p:spPr>
      </p:pic>
      <p:sp>
        <p:nvSpPr>
          <p:cNvPr id="45" name="Title 44">
            <a:extLst>
              <a:ext uri="{FF2B5EF4-FFF2-40B4-BE49-F238E27FC236}">
                <a16:creationId xmlns:a16="http://schemas.microsoft.com/office/drawing/2014/main" id="{FE60F02C-CF08-BC9A-C87B-18D07E571554}"/>
              </a:ext>
            </a:extLst>
          </p:cNvPr>
          <p:cNvSpPr>
            <a:spLocks noGrp="1"/>
          </p:cNvSpPr>
          <p:nvPr>
            <p:ph type="title"/>
          </p:nvPr>
        </p:nvSpPr>
        <p:spPr>
          <a:xfrm>
            <a:off x="4146500" y="761498"/>
            <a:ext cx="9995000" cy="1143000"/>
          </a:xfrm>
        </p:spPr>
        <p:txBody>
          <a:bodyPr>
            <a:noAutofit/>
          </a:bodyPr>
          <a:lstStyle/>
          <a:p>
            <a:r>
              <a:rPr lang="en-US" sz="6000" b="1" dirty="0">
                <a:latin typeface="Arial" panose="020B0604020202020204" pitchFamily="34" charset="0"/>
                <a:cs typeface="Arial" panose="020B0604020202020204" pitchFamily="34" charset="0"/>
              </a:rPr>
              <a:t>The Location of Red Chris</a:t>
            </a:r>
          </a:p>
        </p:txBody>
      </p:sp>
      <p:sp>
        <p:nvSpPr>
          <p:cNvPr id="48" name="TextBox 47">
            <a:extLst>
              <a:ext uri="{FF2B5EF4-FFF2-40B4-BE49-F238E27FC236}">
                <a16:creationId xmlns:a16="http://schemas.microsoft.com/office/drawing/2014/main" id="{46A69B6C-0BF1-5C4D-F1EC-2CDADA216392}"/>
              </a:ext>
            </a:extLst>
          </p:cNvPr>
          <p:cNvSpPr txBox="1"/>
          <p:nvPr/>
        </p:nvSpPr>
        <p:spPr>
          <a:xfrm>
            <a:off x="8906818" y="2228002"/>
            <a:ext cx="7695359" cy="5886996"/>
          </a:xfrm>
          <a:prstGeom prst="rect">
            <a:avLst/>
          </a:prstGeom>
          <a:noFill/>
        </p:spPr>
        <p:txBody>
          <a:bodyPr wrap="square" rtlCol="0">
            <a:spAutoFit/>
          </a:bodyPr>
          <a:lstStyle/>
          <a:p>
            <a:pPr>
              <a:lnSpc>
                <a:spcPct val="200000"/>
              </a:lnSpc>
            </a:pPr>
            <a:r>
              <a:rPr lang="en-US" sz="2400" b="1" dirty="0">
                <a:latin typeface="Arial" panose="020B0604020202020204" pitchFamily="34" charset="0"/>
                <a:cs typeface="Arial" panose="020B0604020202020204" pitchFamily="34" charset="0"/>
              </a:rPr>
              <a:t>Location</a:t>
            </a:r>
            <a:r>
              <a:rPr lang="en-US" sz="2400" dirty="0">
                <a:latin typeface="Arial" panose="020B0604020202020204" pitchFamily="34" charset="0"/>
                <a:cs typeface="Arial" panose="020B0604020202020204" pitchFamily="34" charset="0"/>
              </a:rPr>
              <a:t>: Red Chris Mine area with surrounding terrain highlighted.</a:t>
            </a:r>
          </a:p>
          <a:p>
            <a:pPr>
              <a:lnSpc>
                <a:spcPct val="200000"/>
              </a:lnSpc>
            </a:pPr>
            <a:r>
              <a:rPr lang="en-US" sz="2400" b="1" dirty="0">
                <a:latin typeface="Arial" panose="020B0604020202020204" pitchFamily="34" charset="0"/>
                <a:cs typeface="Arial" panose="020B0604020202020204" pitchFamily="34" charset="0"/>
              </a:rPr>
              <a:t>Overlay</a:t>
            </a:r>
            <a:r>
              <a:rPr lang="en-US" sz="2400" dirty="0">
                <a:latin typeface="Arial" panose="020B0604020202020204" pitchFamily="34" charset="0"/>
                <a:cs typeface="Arial" panose="020B0604020202020204" pitchFamily="34" charset="0"/>
              </a:rPr>
              <a:t>: A yellow polygon represents the delineated area of interest around the mine, created using ArcGIS Online.</a:t>
            </a:r>
          </a:p>
          <a:p>
            <a:pPr>
              <a:lnSpc>
                <a:spcPct val="200000"/>
              </a:lnSpc>
            </a:pPr>
            <a:r>
              <a:rPr lang="en-US" sz="2400" b="1" dirty="0">
                <a:latin typeface="Arial" panose="020B0604020202020204" pitchFamily="34" charset="0"/>
                <a:cs typeface="Arial" panose="020B0604020202020204" pitchFamily="34" charset="0"/>
              </a:rPr>
              <a:t>Purpose</a:t>
            </a:r>
            <a:r>
              <a:rPr lang="en-US" sz="2400" dirty="0">
                <a:latin typeface="Arial" panose="020B0604020202020204" pitchFamily="34" charset="0"/>
                <a:cs typeface="Arial" panose="020B0604020202020204" pitchFamily="34" charset="0"/>
              </a:rPr>
              <a:t>: The highlighted area outlines the study boundary for environmental impact analysis, specifically on potential water quality effects.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4" name="Freeform 4"/>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8" name="Group 8"/>
          <p:cNvGrpSpPr/>
          <p:nvPr/>
        </p:nvGrpSpPr>
        <p:grpSpPr>
          <a:xfrm>
            <a:off x="13178807" y="-5764967"/>
            <a:ext cx="9312795" cy="8033924"/>
            <a:chOff x="0" y="-4680495"/>
            <a:chExt cx="6132196" cy="5290095"/>
          </a:xfrm>
        </p:grpSpPr>
        <p:sp>
          <p:nvSpPr>
            <p:cNvPr id="9" name="Freeform 9"/>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0" name="TextBox 10"/>
            <p:cNvSpPr txBox="1"/>
            <p:nvPr/>
          </p:nvSpPr>
          <p:spPr>
            <a:xfrm>
              <a:off x="5820190" y="-4680495"/>
              <a:ext cx="312006" cy="647700"/>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5933675" y="430793"/>
            <a:ext cx="782429" cy="925783"/>
            <a:chOff x="0" y="0"/>
            <a:chExt cx="515206" cy="609600"/>
          </a:xfrm>
        </p:grpSpPr>
        <p:sp>
          <p:nvSpPr>
            <p:cNvPr id="12" name="Freeform 12"/>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3" name="TextBox 13"/>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3854410" y="409429"/>
            <a:ext cx="782429" cy="925783"/>
            <a:chOff x="0" y="0"/>
            <a:chExt cx="515206" cy="609600"/>
          </a:xfrm>
        </p:grpSpPr>
        <p:sp>
          <p:nvSpPr>
            <p:cNvPr id="15" name="Freeform 15"/>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6" name="TextBox 16"/>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12668363" y="452158"/>
            <a:ext cx="718336" cy="872372"/>
            <a:chOff x="0" y="0"/>
            <a:chExt cx="515206" cy="609600"/>
          </a:xfrm>
        </p:grpSpPr>
        <p:sp>
          <p:nvSpPr>
            <p:cNvPr id="18" name="Freeform 1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9" name="TextBox 1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14466433" y="420111"/>
            <a:ext cx="1461347" cy="925783"/>
            <a:chOff x="0" y="0"/>
            <a:chExt cx="962252" cy="609600"/>
          </a:xfrm>
        </p:grpSpPr>
        <p:sp>
          <p:nvSpPr>
            <p:cNvPr id="21" name="Freeform 21"/>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22" name="TextBox 22"/>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1404263" y="4908665"/>
            <a:ext cx="626657" cy="709088"/>
          </a:xfrm>
          <a:custGeom>
            <a:avLst/>
            <a:gdLst/>
            <a:ahLst/>
            <a:cxnLst/>
            <a:rect l="l" t="t" r="r" b="b"/>
            <a:pathLst>
              <a:path w="626657" h="709088">
                <a:moveTo>
                  <a:pt x="0" y="0"/>
                </a:moveTo>
                <a:lnTo>
                  <a:pt x="626657" y="0"/>
                </a:lnTo>
                <a:lnTo>
                  <a:pt x="626657" y="709088"/>
                </a:lnTo>
                <a:lnTo>
                  <a:pt x="0" y="709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8" name="Freeform 28"/>
          <p:cNvSpPr/>
          <p:nvPr/>
        </p:nvSpPr>
        <p:spPr>
          <a:xfrm>
            <a:off x="11451235" y="3145583"/>
            <a:ext cx="532713" cy="804096"/>
          </a:xfrm>
          <a:custGeom>
            <a:avLst/>
            <a:gdLst/>
            <a:ahLst/>
            <a:cxnLst/>
            <a:rect l="l" t="t" r="r" b="b"/>
            <a:pathLst>
              <a:path w="532713" h="804096">
                <a:moveTo>
                  <a:pt x="0" y="0"/>
                </a:moveTo>
                <a:lnTo>
                  <a:pt x="532714" y="0"/>
                </a:lnTo>
                <a:lnTo>
                  <a:pt x="532714" y="804096"/>
                </a:lnTo>
                <a:lnTo>
                  <a:pt x="0" y="804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p:cNvSpPr/>
          <p:nvPr/>
        </p:nvSpPr>
        <p:spPr>
          <a:xfrm flipV="1">
            <a:off x="11451235" y="1464861"/>
            <a:ext cx="532713" cy="804096"/>
          </a:xfrm>
          <a:custGeom>
            <a:avLst/>
            <a:gdLst/>
            <a:ahLst/>
            <a:cxnLst/>
            <a:rect l="l" t="t" r="r" b="b"/>
            <a:pathLst>
              <a:path w="532713" h="804096">
                <a:moveTo>
                  <a:pt x="0" y="804096"/>
                </a:moveTo>
                <a:lnTo>
                  <a:pt x="532714" y="804096"/>
                </a:lnTo>
                <a:lnTo>
                  <a:pt x="532714" y="0"/>
                </a:lnTo>
                <a:lnTo>
                  <a:pt x="0" y="0"/>
                </a:lnTo>
                <a:lnTo>
                  <a:pt x="0" y="80409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TextBox 30"/>
          <p:cNvSpPr txBox="1"/>
          <p:nvPr/>
        </p:nvSpPr>
        <p:spPr>
          <a:xfrm>
            <a:off x="7310781" y="1003106"/>
            <a:ext cx="2879162" cy="356235"/>
          </a:xfrm>
          <a:prstGeom prst="rect">
            <a:avLst/>
          </a:prstGeom>
        </p:spPr>
        <p:txBody>
          <a:bodyPr lIns="0" tIns="0" rIns="0" bIns="0" rtlCol="0" anchor="t">
            <a:spAutoFit/>
          </a:bodyPr>
          <a:lstStyle/>
          <a:p>
            <a:pPr algn="ctr">
              <a:lnSpc>
                <a:spcPts val="2940"/>
              </a:lnSpc>
            </a:pPr>
            <a:r>
              <a:rPr lang="en-US" sz="2100">
                <a:solidFill>
                  <a:srgbClr val="FFFFFF"/>
                </a:solidFill>
                <a:latin typeface="Muli"/>
                <a:ea typeface="Muli"/>
                <a:cs typeface="Muli"/>
                <a:sym typeface="Muli"/>
              </a:rPr>
              <a:t>reallygreatsite.com</a:t>
            </a:r>
          </a:p>
        </p:txBody>
      </p:sp>
      <p:sp>
        <p:nvSpPr>
          <p:cNvPr id="32" name="TextBox 32"/>
          <p:cNvSpPr txBox="1"/>
          <p:nvPr/>
        </p:nvSpPr>
        <p:spPr>
          <a:xfrm>
            <a:off x="1028700" y="2523966"/>
            <a:ext cx="5359716" cy="2102739"/>
          </a:xfrm>
          <a:prstGeom prst="rect">
            <a:avLst/>
          </a:prstGeom>
        </p:spPr>
        <p:txBody>
          <a:bodyPr lIns="0" tIns="0" rIns="0" bIns="0" rtlCol="0" anchor="t">
            <a:spAutoFit/>
          </a:bodyPr>
          <a:lstStyle/>
          <a:p>
            <a:pPr algn="l">
              <a:lnSpc>
                <a:spcPts val="8208"/>
              </a:lnSpc>
            </a:pPr>
            <a:r>
              <a:rPr lang="en-US" sz="7200">
                <a:solidFill>
                  <a:srgbClr val="FFFFFF"/>
                </a:solidFill>
                <a:latin typeface="Anton"/>
                <a:ea typeface="Anton"/>
                <a:cs typeface="Anton"/>
                <a:sym typeface="Anton"/>
              </a:rPr>
              <a:t>THE AWARDS WE GOT</a:t>
            </a:r>
          </a:p>
        </p:txBody>
      </p:sp>
      <p:sp>
        <p:nvSpPr>
          <p:cNvPr id="40" name="Freeform 40"/>
          <p:cNvSpPr/>
          <p:nvPr/>
        </p:nvSpPr>
        <p:spPr>
          <a:xfrm rot="-5400000">
            <a:off x="16739113" y="-339841"/>
            <a:ext cx="3030831" cy="2137701"/>
          </a:xfrm>
          <a:custGeom>
            <a:avLst/>
            <a:gdLst/>
            <a:ahLst/>
            <a:cxnLst/>
            <a:rect l="l" t="t" r="r" b="b"/>
            <a:pathLst>
              <a:path w="3030831" h="2137701">
                <a:moveTo>
                  <a:pt x="0" y="0"/>
                </a:moveTo>
                <a:lnTo>
                  <a:pt x="3030831" y="0"/>
                </a:lnTo>
                <a:lnTo>
                  <a:pt x="3030831" y="2137701"/>
                </a:lnTo>
                <a:lnTo>
                  <a:pt x="0" y="2137701"/>
                </a:lnTo>
                <a:lnTo>
                  <a:pt x="0" y="0"/>
                </a:lnTo>
                <a:close/>
              </a:path>
            </a:pathLst>
          </a:custGeom>
          <a:blipFill>
            <a:blip r:embed="rId8">
              <a:extLst>
                <a:ext uri="{96DAC541-7B7A-43D3-8B79-37D633B846F1}">
                  <asvg:svgBlip xmlns:asvg="http://schemas.microsoft.com/office/drawing/2016/SVG/main" r:embed="rId9"/>
                </a:ext>
              </a:extLst>
            </a:blip>
            <a:stretch>
              <a:fillRect r="-70896" b="-15091"/>
            </a:stretch>
          </a:blipFill>
        </p:spPr>
        <p:txBody>
          <a:bodyPr/>
          <a:lstStyle/>
          <a:p>
            <a:endParaRPr lang="en-IN"/>
          </a:p>
        </p:txBody>
      </p:sp>
      <p:sp>
        <p:nvSpPr>
          <p:cNvPr id="41" name="Title 40">
            <a:extLst>
              <a:ext uri="{FF2B5EF4-FFF2-40B4-BE49-F238E27FC236}">
                <a16:creationId xmlns:a16="http://schemas.microsoft.com/office/drawing/2014/main" id="{A26BA0C4-42CB-CC25-F4BF-BFAE68A58BB4}"/>
              </a:ext>
            </a:extLst>
          </p:cNvPr>
          <p:cNvSpPr>
            <a:spLocks noGrp="1"/>
          </p:cNvSpPr>
          <p:nvPr>
            <p:ph type="title"/>
          </p:nvPr>
        </p:nvSpPr>
        <p:spPr>
          <a:xfrm>
            <a:off x="467882" y="338731"/>
            <a:ext cx="11850880" cy="1100271"/>
          </a:xfrm>
        </p:spPr>
        <p:txBody>
          <a:bodyPr>
            <a:noAutofit/>
          </a:bodyPr>
          <a:lstStyle/>
          <a:p>
            <a:r>
              <a:rPr lang="en-US" sz="3600" b="1" dirty="0">
                <a:latin typeface="Arial" panose="020B0604020202020204" pitchFamily="34" charset="0"/>
                <a:ea typeface="+mj-lt"/>
                <a:cs typeface="Arial" panose="020B0604020202020204" pitchFamily="34" charset="0"/>
              </a:rPr>
              <a:t>Environmental Impact Assessment and Land Use Around Red Chris Mine </a:t>
            </a:r>
            <a:endParaRPr lang="en-US" sz="3600" b="1" dirty="0">
              <a:latin typeface="Arial" panose="020B0604020202020204" pitchFamily="34" charset="0"/>
              <a:cs typeface="Arial" panose="020B0604020202020204" pitchFamily="34" charset="0"/>
            </a:endParaRPr>
          </a:p>
        </p:txBody>
      </p:sp>
      <p:sp>
        <p:nvSpPr>
          <p:cNvPr id="42" name="Content Placeholder 41">
            <a:extLst>
              <a:ext uri="{FF2B5EF4-FFF2-40B4-BE49-F238E27FC236}">
                <a16:creationId xmlns:a16="http://schemas.microsoft.com/office/drawing/2014/main" id="{F82B5A2D-A154-B692-55C9-F4579574DAB9}"/>
              </a:ext>
            </a:extLst>
          </p:cNvPr>
          <p:cNvSpPr>
            <a:spLocks noGrp="1"/>
          </p:cNvSpPr>
          <p:nvPr>
            <p:ph idx="1"/>
          </p:nvPr>
        </p:nvSpPr>
        <p:spPr>
          <a:xfrm>
            <a:off x="498438" y="1797267"/>
            <a:ext cx="10355367" cy="8222015"/>
          </a:xfrm>
        </p:spPr>
        <p:txBody>
          <a:bodyPr vert="horz" lIns="91440" tIns="45720" rIns="91440" bIns="45720" rtlCol="0" anchor="t">
            <a:normAutofit fontScale="92500" lnSpcReduction="10000"/>
          </a:bodyPr>
          <a:lstStyle/>
          <a:p>
            <a:r>
              <a:rPr lang="en-US" sz="3000" b="1" dirty="0">
                <a:latin typeface="Arial" panose="020B0604020202020204" pitchFamily="34" charset="0"/>
                <a:ea typeface="+mn-lt"/>
                <a:cs typeface="Arial" panose="020B0604020202020204" pitchFamily="34" charset="0"/>
              </a:rPr>
              <a:t>Water (Blue Areas)</a:t>
            </a:r>
            <a:r>
              <a:rPr lang="en-US" sz="3000" dirty="0">
                <a:latin typeface="Arial" panose="020B0604020202020204" pitchFamily="34" charset="0"/>
                <a:ea typeface="+mn-lt"/>
                <a:cs typeface="Arial" panose="020B0604020202020204" pitchFamily="34" charset="0"/>
              </a:rPr>
              <a:t> - These represent rivers and possibly lakes around the mine site. Monitoring these areas is crucial as mining operations can affect water quality and flow. This data would be essential for studying the environmental impact of the mine on nearby water sources.</a:t>
            </a:r>
            <a:endParaRPr lang="en-US" sz="3000" dirty="0">
              <a:latin typeface="Arial" panose="020B0604020202020204" pitchFamily="34" charset="0"/>
              <a:cs typeface="Arial" panose="020B0604020202020204" pitchFamily="34" charset="0"/>
            </a:endParaRPr>
          </a:p>
          <a:p>
            <a:r>
              <a:rPr lang="en-US" sz="3000" b="1" dirty="0">
                <a:latin typeface="Arial" panose="020B0604020202020204" pitchFamily="34" charset="0"/>
                <a:ea typeface="+mn-lt"/>
                <a:cs typeface="Arial" panose="020B0604020202020204" pitchFamily="34" charset="0"/>
              </a:rPr>
              <a:t>Flooded Vegetation (Light Green Areas)</a:t>
            </a:r>
            <a:r>
              <a:rPr lang="en-US" sz="3000" dirty="0">
                <a:latin typeface="Arial" panose="020B0604020202020204" pitchFamily="34" charset="0"/>
                <a:ea typeface="+mn-lt"/>
                <a:cs typeface="Arial" panose="020B0604020202020204" pitchFamily="34" charset="0"/>
              </a:rPr>
              <a:t> - These zones indicate regions with vegetation that may be seasonally or permanently flooded. Such areas are sensitive ecosystems and could be affected by changes in water levels or pollution from mining activities.</a:t>
            </a:r>
            <a:endParaRPr lang="en-US" sz="3000" dirty="0">
              <a:latin typeface="Arial" panose="020B0604020202020204" pitchFamily="34" charset="0"/>
              <a:cs typeface="Arial" panose="020B0604020202020204" pitchFamily="34" charset="0"/>
            </a:endParaRPr>
          </a:p>
          <a:p>
            <a:r>
              <a:rPr lang="en-US" sz="3000" b="1" dirty="0">
                <a:latin typeface="Arial" panose="020B0604020202020204" pitchFamily="34" charset="0"/>
                <a:ea typeface="+mn-lt"/>
                <a:cs typeface="Arial" panose="020B0604020202020204" pitchFamily="34" charset="0"/>
              </a:rPr>
              <a:t>Built Area (Red Areas)</a:t>
            </a:r>
            <a:r>
              <a:rPr lang="en-US" sz="3000" dirty="0">
                <a:latin typeface="Arial" panose="020B0604020202020204" pitchFamily="34" charset="0"/>
                <a:ea typeface="+mn-lt"/>
                <a:cs typeface="Arial" panose="020B0604020202020204" pitchFamily="34" charset="0"/>
              </a:rPr>
              <a:t> - The red sections likely represent infrastructure related to the mine, such as buildings, roads, and other facilities. Tracking the size and expansion of these areas helps monitor the mine's footprint and its encroachment on natural habitats.</a:t>
            </a:r>
            <a:endParaRPr lang="en-US" sz="3000" dirty="0">
              <a:latin typeface="Arial" panose="020B0604020202020204" pitchFamily="34" charset="0"/>
              <a:cs typeface="Arial" panose="020B0604020202020204" pitchFamily="34" charset="0"/>
            </a:endParaRPr>
          </a:p>
          <a:p>
            <a:r>
              <a:rPr lang="en-US" sz="3000" b="1" dirty="0">
                <a:latin typeface="Arial" panose="020B0604020202020204" pitchFamily="34" charset="0"/>
                <a:ea typeface="+mn-lt"/>
                <a:cs typeface="Arial" panose="020B0604020202020204" pitchFamily="34" charset="0"/>
              </a:rPr>
              <a:t>Bare Ground (Tan Areas)</a:t>
            </a:r>
            <a:r>
              <a:rPr lang="en-US" sz="3000" dirty="0">
                <a:latin typeface="Arial" panose="020B0604020202020204" pitchFamily="34" charset="0"/>
                <a:ea typeface="+mn-lt"/>
                <a:cs typeface="Arial" panose="020B0604020202020204" pitchFamily="34" charset="0"/>
              </a:rPr>
              <a:t> - These regions likely indicate land without vegetation, possibly cleared for mining or due to natural lack of cover. The extent of bare ground can indicate the level of land disturbance due to mining operations.</a:t>
            </a:r>
            <a:endParaRPr lang="en-US" sz="3000" dirty="0">
              <a:latin typeface="Arial" panose="020B0604020202020204" pitchFamily="34" charset="0"/>
              <a:cs typeface="Arial" panose="020B0604020202020204" pitchFamily="34" charset="0"/>
            </a:endParaRPr>
          </a:p>
          <a:p>
            <a:endParaRPr lang="en-US" dirty="0">
              <a:cs typeface="Calibri"/>
            </a:endParaRPr>
          </a:p>
        </p:txBody>
      </p:sp>
      <p:pic>
        <p:nvPicPr>
          <p:cNvPr id="43" name="Picture 42" descr="A map of a river&#10;&#10;Description automatically generated">
            <a:extLst>
              <a:ext uri="{FF2B5EF4-FFF2-40B4-BE49-F238E27FC236}">
                <a16:creationId xmlns:a16="http://schemas.microsoft.com/office/drawing/2014/main" id="{631DEA19-0F1F-323A-7FCB-0305A109F0D6}"/>
              </a:ext>
            </a:extLst>
          </p:cNvPr>
          <p:cNvPicPr>
            <a:picLocks noChangeAspect="1"/>
          </p:cNvPicPr>
          <p:nvPr/>
        </p:nvPicPr>
        <p:blipFill>
          <a:blip r:embed="rId10"/>
          <a:stretch>
            <a:fillRect/>
          </a:stretch>
        </p:blipFill>
        <p:spPr>
          <a:xfrm>
            <a:off x="10867979" y="2034301"/>
            <a:ext cx="6967226" cy="67845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1C726-388C-9AC0-2D61-4B81FE1331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7F341CE-0E55-A4FD-1216-6909172DC9B4}"/>
              </a:ext>
            </a:extLst>
          </p:cNvPr>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4" name="Freeform 4">
            <a:extLst>
              <a:ext uri="{FF2B5EF4-FFF2-40B4-BE49-F238E27FC236}">
                <a16:creationId xmlns:a16="http://schemas.microsoft.com/office/drawing/2014/main" id="{AC06D6C5-DBE1-DDE3-10EF-E2D1EAEEDF74}"/>
              </a:ext>
            </a:extLst>
          </p:cNvPr>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8" name="Group 8">
            <a:extLst>
              <a:ext uri="{FF2B5EF4-FFF2-40B4-BE49-F238E27FC236}">
                <a16:creationId xmlns:a16="http://schemas.microsoft.com/office/drawing/2014/main" id="{54EDD746-25A5-07F8-33BB-1D355D08F8AE}"/>
              </a:ext>
            </a:extLst>
          </p:cNvPr>
          <p:cNvGrpSpPr/>
          <p:nvPr/>
        </p:nvGrpSpPr>
        <p:grpSpPr>
          <a:xfrm>
            <a:off x="13178807" y="-5764967"/>
            <a:ext cx="9312795" cy="8033924"/>
            <a:chOff x="0" y="-4680495"/>
            <a:chExt cx="6132196" cy="5290095"/>
          </a:xfrm>
        </p:grpSpPr>
        <p:sp>
          <p:nvSpPr>
            <p:cNvPr id="9" name="Freeform 9">
              <a:extLst>
                <a:ext uri="{FF2B5EF4-FFF2-40B4-BE49-F238E27FC236}">
                  <a16:creationId xmlns:a16="http://schemas.microsoft.com/office/drawing/2014/main" id="{7CD639B2-630B-83E3-9062-BD7B9554C539}"/>
                </a:ext>
              </a:extLst>
            </p:cNvPr>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0" name="TextBox 10">
              <a:extLst>
                <a:ext uri="{FF2B5EF4-FFF2-40B4-BE49-F238E27FC236}">
                  <a16:creationId xmlns:a16="http://schemas.microsoft.com/office/drawing/2014/main" id="{F22DCE08-AB83-ACE8-7CFE-7E0373D974D6}"/>
                </a:ext>
              </a:extLst>
            </p:cNvPr>
            <p:cNvSpPr txBox="1"/>
            <p:nvPr/>
          </p:nvSpPr>
          <p:spPr>
            <a:xfrm>
              <a:off x="5820190" y="-4680495"/>
              <a:ext cx="312006" cy="647700"/>
            </a:xfrm>
            <a:prstGeom prst="rect">
              <a:avLst/>
            </a:prstGeom>
          </p:spPr>
          <p:txBody>
            <a:bodyPr lIns="50800" tIns="50800" rIns="50800" bIns="50800" rtlCol="0" anchor="ctr"/>
            <a:lstStyle/>
            <a:p>
              <a:pPr algn="ctr">
                <a:lnSpc>
                  <a:spcPts val="2940"/>
                </a:lnSpc>
              </a:pPr>
              <a:endParaRPr/>
            </a:p>
          </p:txBody>
        </p:sp>
      </p:grpSp>
      <p:grpSp>
        <p:nvGrpSpPr>
          <p:cNvPr id="11" name="Group 11">
            <a:extLst>
              <a:ext uri="{FF2B5EF4-FFF2-40B4-BE49-F238E27FC236}">
                <a16:creationId xmlns:a16="http://schemas.microsoft.com/office/drawing/2014/main" id="{9B1F71C0-56A8-70A9-C6A3-BBE1ED0A0CC3}"/>
              </a:ext>
            </a:extLst>
          </p:cNvPr>
          <p:cNvGrpSpPr/>
          <p:nvPr/>
        </p:nvGrpSpPr>
        <p:grpSpPr>
          <a:xfrm>
            <a:off x="15933675" y="430793"/>
            <a:ext cx="782429" cy="925783"/>
            <a:chOff x="0" y="0"/>
            <a:chExt cx="515206" cy="609600"/>
          </a:xfrm>
        </p:grpSpPr>
        <p:sp>
          <p:nvSpPr>
            <p:cNvPr id="12" name="Freeform 12">
              <a:extLst>
                <a:ext uri="{FF2B5EF4-FFF2-40B4-BE49-F238E27FC236}">
                  <a16:creationId xmlns:a16="http://schemas.microsoft.com/office/drawing/2014/main" id="{449C0AC0-1FD8-D429-C20A-A311E7D348F1}"/>
                </a:ext>
              </a:extLst>
            </p:cNvPr>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3" name="TextBox 13">
              <a:extLst>
                <a:ext uri="{FF2B5EF4-FFF2-40B4-BE49-F238E27FC236}">
                  <a16:creationId xmlns:a16="http://schemas.microsoft.com/office/drawing/2014/main" id="{9C9F6FEA-8948-F199-C054-27C106D936F2}"/>
                </a:ext>
              </a:extLst>
            </p:cNvPr>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4" name="Group 14">
            <a:extLst>
              <a:ext uri="{FF2B5EF4-FFF2-40B4-BE49-F238E27FC236}">
                <a16:creationId xmlns:a16="http://schemas.microsoft.com/office/drawing/2014/main" id="{DFB3CFEB-C618-4A5F-0D53-26DFA5F71510}"/>
              </a:ext>
            </a:extLst>
          </p:cNvPr>
          <p:cNvGrpSpPr/>
          <p:nvPr/>
        </p:nvGrpSpPr>
        <p:grpSpPr>
          <a:xfrm>
            <a:off x="13854410" y="409429"/>
            <a:ext cx="782429" cy="925783"/>
            <a:chOff x="0" y="0"/>
            <a:chExt cx="515206" cy="609600"/>
          </a:xfrm>
        </p:grpSpPr>
        <p:sp>
          <p:nvSpPr>
            <p:cNvPr id="15" name="Freeform 15">
              <a:extLst>
                <a:ext uri="{FF2B5EF4-FFF2-40B4-BE49-F238E27FC236}">
                  <a16:creationId xmlns:a16="http://schemas.microsoft.com/office/drawing/2014/main" id="{4ACB890C-68B6-3057-5B57-BAB5644CB3B6}"/>
                </a:ext>
              </a:extLst>
            </p:cNvPr>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6" name="TextBox 16">
              <a:extLst>
                <a:ext uri="{FF2B5EF4-FFF2-40B4-BE49-F238E27FC236}">
                  <a16:creationId xmlns:a16="http://schemas.microsoft.com/office/drawing/2014/main" id="{2775C2C8-FBF4-DE8B-D589-D660C44FFB7B}"/>
                </a:ext>
              </a:extLst>
            </p:cNvPr>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7" name="Group 17">
            <a:extLst>
              <a:ext uri="{FF2B5EF4-FFF2-40B4-BE49-F238E27FC236}">
                <a16:creationId xmlns:a16="http://schemas.microsoft.com/office/drawing/2014/main" id="{2396B91F-E034-C495-3BE4-A20F117F649E}"/>
              </a:ext>
            </a:extLst>
          </p:cNvPr>
          <p:cNvGrpSpPr/>
          <p:nvPr/>
        </p:nvGrpSpPr>
        <p:grpSpPr>
          <a:xfrm>
            <a:off x="12668363" y="452158"/>
            <a:ext cx="718336" cy="872372"/>
            <a:chOff x="0" y="0"/>
            <a:chExt cx="515206" cy="609600"/>
          </a:xfrm>
        </p:grpSpPr>
        <p:sp>
          <p:nvSpPr>
            <p:cNvPr id="18" name="Freeform 18">
              <a:extLst>
                <a:ext uri="{FF2B5EF4-FFF2-40B4-BE49-F238E27FC236}">
                  <a16:creationId xmlns:a16="http://schemas.microsoft.com/office/drawing/2014/main" id="{EF257DC5-87D5-1F73-14A8-4AF96DB3F9FE}"/>
                </a:ext>
              </a:extLst>
            </p:cNvPr>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9" name="TextBox 19">
              <a:extLst>
                <a:ext uri="{FF2B5EF4-FFF2-40B4-BE49-F238E27FC236}">
                  <a16:creationId xmlns:a16="http://schemas.microsoft.com/office/drawing/2014/main" id="{F23110B4-CF2C-6F31-CD58-B43E1DEFBD6F}"/>
                </a:ext>
              </a:extLst>
            </p:cNvPr>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20" name="Group 20">
            <a:extLst>
              <a:ext uri="{FF2B5EF4-FFF2-40B4-BE49-F238E27FC236}">
                <a16:creationId xmlns:a16="http://schemas.microsoft.com/office/drawing/2014/main" id="{279EC6F2-A2CB-49CA-8C3D-DAD11A6A1A72}"/>
              </a:ext>
            </a:extLst>
          </p:cNvPr>
          <p:cNvGrpSpPr/>
          <p:nvPr/>
        </p:nvGrpSpPr>
        <p:grpSpPr>
          <a:xfrm>
            <a:off x="14466433" y="420111"/>
            <a:ext cx="1461347" cy="925783"/>
            <a:chOff x="0" y="0"/>
            <a:chExt cx="962252" cy="609600"/>
          </a:xfrm>
        </p:grpSpPr>
        <p:sp>
          <p:nvSpPr>
            <p:cNvPr id="21" name="Freeform 21">
              <a:extLst>
                <a:ext uri="{FF2B5EF4-FFF2-40B4-BE49-F238E27FC236}">
                  <a16:creationId xmlns:a16="http://schemas.microsoft.com/office/drawing/2014/main" id="{15979E27-201F-8181-964C-B410202BC4B9}"/>
                </a:ext>
              </a:extLst>
            </p:cNvPr>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22" name="TextBox 22">
              <a:extLst>
                <a:ext uri="{FF2B5EF4-FFF2-40B4-BE49-F238E27FC236}">
                  <a16:creationId xmlns:a16="http://schemas.microsoft.com/office/drawing/2014/main" id="{30A62B7D-4539-6AB7-6404-4A5686F88AC9}"/>
                </a:ext>
              </a:extLst>
            </p:cNvPr>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7" name="Freeform 27">
            <a:extLst>
              <a:ext uri="{FF2B5EF4-FFF2-40B4-BE49-F238E27FC236}">
                <a16:creationId xmlns:a16="http://schemas.microsoft.com/office/drawing/2014/main" id="{4F981C18-4FDB-A809-0FD7-F16D457A30A2}"/>
              </a:ext>
            </a:extLst>
          </p:cNvPr>
          <p:cNvSpPr/>
          <p:nvPr/>
        </p:nvSpPr>
        <p:spPr>
          <a:xfrm>
            <a:off x="11404263" y="4908665"/>
            <a:ext cx="626657" cy="709088"/>
          </a:xfrm>
          <a:custGeom>
            <a:avLst/>
            <a:gdLst/>
            <a:ahLst/>
            <a:cxnLst/>
            <a:rect l="l" t="t" r="r" b="b"/>
            <a:pathLst>
              <a:path w="626657" h="709088">
                <a:moveTo>
                  <a:pt x="0" y="0"/>
                </a:moveTo>
                <a:lnTo>
                  <a:pt x="626657" y="0"/>
                </a:lnTo>
                <a:lnTo>
                  <a:pt x="626657" y="709088"/>
                </a:lnTo>
                <a:lnTo>
                  <a:pt x="0" y="709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8" name="Freeform 28">
            <a:extLst>
              <a:ext uri="{FF2B5EF4-FFF2-40B4-BE49-F238E27FC236}">
                <a16:creationId xmlns:a16="http://schemas.microsoft.com/office/drawing/2014/main" id="{6A2A031B-14B1-BB8B-0F75-592F5FB32D4C}"/>
              </a:ext>
            </a:extLst>
          </p:cNvPr>
          <p:cNvSpPr/>
          <p:nvPr/>
        </p:nvSpPr>
        <p:spPr>
          <a:xfrm>
            <a:off x="11451235" y="3145583"/>
            <a:ext cx="532713" cy="804096"/>
          </a:xfrm>
          <a:custGeom>
            <a:avLst/>
            <a:gdLst/>
            <a:ahLst/>
            <a:cxnLst/>
            <a:rect l="l" t="t" r="r" b="b"/>
            <a:pathLst>
              <a:path w="532713" h="804096">
                <a:moveTo>
                  <a:pt x="0" y="0"/>
                </a:moveTo>
                <a:lnTo>
                  <a:pt x="532714" y="0"/>
                </a:lnTo>
                <a:lnTo>
                  <a:pt x="532714" y="804096"/>
                </a:lnTo>
                <a:lnTo>
                  <a:pt x="0" y="804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a:extLst>
              <a:ext uri="{FF2B5EF4-FFF2-40B4-BE49-F238E27FC236}">
                <a16:creationId xmlns:a16="http://schemas.microsoft.com/office/drawing/2014/main" id="{7C897634-A7F5-6408-B700-F10B7B1A58BA}"/>
              </a:ext>
            </a:extLst>
          </p:cNvPr>
          <p:cNvSpPr/>
          <p:nvPr/>
        </p:nvSpPr>
        <p:spPr>
          <a:xfrm flipV="1">
            <a:off x="11451235" y="1464861"/>
            <a:ext cx="532713" cy="804096"/>
          </a:xfrm>
          <a:custGeom>
            <a:avLst/>
            <a:gdLst/>
            <a:ahLst/>
            <a:cxnLst/>
            <a:rect l="l" t="t" r="r" b="b"/>
            <a:pathLst>
              <a:path w="532713" h="804096">
                <a:moveTo>
                  <a:pt x="0" y="804096"/>
                </a:moveTo>
                <a:lnTo>
                  <a:pt x="532714" y="804096"/>
                </a:lnTo>
                <a:lnTo>
                  <a:pt x="532714" y="0"/>
                </a:lnTo>
                <a:lnTo>
                  <a:pt x="0" y="0"/>
                </a:lnTo>
                <a:lnTo>
                  <a:pt x="0" y="80409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TextBox 30">
            <a:extLst>
              <a:ext uri="{FF2B5EF4-FFF2-40B4-BE49-F238E27FC236}">
                <a16:creationId xmlns:a16="http://schemas.microsoft.com/office/drawing/2014/main" id="{BB634F19-5930-4BDD-79A9-FE1C16E87D42}"/>
              </a:ext>
            </a:extLst>
          </p:cNvPr>
          <p:cNvSpPr txBox="1"/>
          <p:nvPr/>
        </p:nvSpPr>
        <p:spPr>
          <a:xfrm>
            <a:off x="7310781" y="1003106"/>
            <a:ext cx="2879162" cy="356235"/>
          </a:xfrm>
          <a:prstGeom prst="rect">
            <a:avLst/>
          </a:prstGeom>
        </p:spPr>
        <p:txBody>
          <a:bodyPr lIns="0" tIns="0" rIns="0" bIns="0" rtlCol="0" anchor="t">
            <a:spAutoFit/>
          </a:bodyPr>
          <a:lstStyle/>
          <a:p>
            <a:pPr algn="ctr">
              <a:lnSpc>
                <a:spcPts val="2940"/>
              </a:lnSpc>
            </a:pPr>
            <a:r>
              <a:rPr lang="en-US" sz="2100">
                <a:solidFill>
                  <a:srgbClr val="FFFFFF"/>
                </a:solidFill>
                <a:latin typeface="Muli"/>
                <a:ea typeface="Muli"/>
                <a:cs typeface="Muli"/>
                <a:sym typeface="Muli"/>
              </a:rPr>
              <a:t>reallygreatsite.com</a:t>
            </a:r>
          </a:p>
        </p:txBody>
      </p:sp>
      <p:sp>
        <p:nvSpPr>
          <p:cNvPr id="32" name="TextBox 32">
            <a:extLst>
              <a:ext uri="{FF2B5EF4-FFF2-40B4-BE49-F238E27FC236}">
                <a16:creationId xmlns:a16="http://schemas.microsoft.com/office/drawing/2014/main" id="{673FA9D3-504D-4577-971A-87ACD6502E77}"/>
              </a:ext>
            </a:extLst>
          </p:cNvPr>
          <p:cNvSpPr txBox="1"/>
          <p:nvPr/>
        </p:nvSpPr>
        <p:spPr>
          <a:xfrm>
            <a:off x="1028700" y="2523966"/>
            <a:ext cx="5359716" cy="2102739"/>
          </a:xfrm>
          <a:prstGeom prst="rect">
            <a:avLst/>
          </a:prstGeom>
        </p:spPr>
        <p:txBody>
          <a:bodyPr lIns="0" tIns="0" rIns="0" bIns="0" rtlCol="0" anchor="t">
            <a:spAutoFit/>
          </a:bodyPr>
          <a:lstStyle/>
          <a:p>
            <a:pPr algn="l">
              <a:lnSpc>
                <a:spcPts val="8208"/>
              </a:lnSpc>
            </a:pPr>
            <a:r>
              <a:rPr lang="en-US" sz="7200">
                <a:solidFill>
                  <a:srgbClr val="FFFFFF"/>
                </a:solidFill>
                <a:latin typeface="Anton"/>
                <a:ea typeface="Anton"/>
                <a:cs typeface="Anton"/>
                <a:sym typeface="Anton"/>
              </a:rPr>
              <a:t>THE AWARDS WE GOT</a:t>
            </a:r>
          </a:p>
        </p:txBody>
      </p:sp>
      <p:sp>
        <p:nvSpPr>
          <p:cNvPr id="40" name="Freeform 40">
            <a:extLst>
              <a:ext uri="{FF2B5EF4-FFF2-40B4-BE49-F238E27FC236}">
                <a16:creationId xmlns:a16="http://schemas.microsoft.com/office/drawing/2014/main" id="{03EF908F-E566-5913-6985-19D9920389DF}"/>
              </a:ext>
            </a:extLst>
          </p:cNvPr>
          <p:cNvSpPr/>
          <p:nvPr/>
        </p:nvSpPr>
        <p:spPr>
          <a:xfrm rot="-5400000">
            <a:off x="16774736" y="-315309"/>
            <a:ext cx="3030831" cy="2137701"/>
          </a:xfrm>
          <a:custGeom>
            <a:avLst/>
            <a:gdLst/>
            <a:ahLst/>
            <a:cxnLst/>
            <a:rect l="l" t="t" r="r" b="b"/>
            <a:pathLst>
              <a:path w="3030831" h="2137701">
                <a:moveTo>
                  <a:pt x="0" y="0"/>
                </a:moveTo>
                <a:lnTo>
                  <a:pt x="3030831" y="0"/>
                </a:lnTo>
                <a:lnTo>
                  <a:pt x="3030831" y="2137701"/>
                </a:lnTo>
                <a:lnTo>
                  <a:pt x="0" y="2137701"/>
                </a:lnTo>
                <a:lnTo>
                  <a:pt x="0" y="0"/>
                </a:lnTo>
                <a:close/>
              </a:path>
            </a:pathLst>
          </a:custGeom>
          <a:blipFill>
            <a:blip r:embed="rId8">
              <a:extLst>
                <a:ext uri="{96DAC541-7B7A-43D3-8B79-37D633B846F1}">
                  <asvg:svgBlip xmlns:asvg="http://schemas.microsoft.com/office/drawing/2016/SVG/main" r:embed="rId9"/>
                </a:ext>
              </a:extLst>
            </a:blip>
            <a:stretch>
              <a:fillRect r="-70896" b="-15091"/>
            </a:stretch>
          </a:blipFill>
        </p:spPr>
        <p:txBody>
          <a:bodyPr/>
          <a:lstStyle/>
          <a:p>
            <a:endParaRPr lang="en-IN"/>
          </a:p>
        </p:txBody>
      </p:sp>
      <p:sp>
        <p:nvSpPr>
          <p:cNvPr id="41" name="Title 40">
            <a:extLst>
              <a:ext uri="{FF2B5EF4-FFF2-40B4-BE49-F238E27FC236}">
                <a16:creationId xmlns:a16="http://schemas.microsoft.com/office/drawing/2014/main" id="{1D414116-7A33-5DAB-615A-C4EAB4169DBE}"/>
              </a:ext>
            </a:extLst>
          </p:cNvPr>
          <p:cNvSpPr>
            <a:spLocks noGrp="1"/>
          </p:cNvSpPr>
          <p:nvPr>
            <p:ph type="title"/>
          </p:nvPr>
        </p:nvSpPr>
        <p:spPr>
          <a:xfrm>
            <a:off x="467882" y="338731"/>
            <a:ext cx="12705030" cy="1100271"/>
          </a:xfrm>
        </p:spPr>
        <p:txBody>
          <a:bodyPr>
            <a:noAutofit/>
          </a:bodyPr>
          <a:lstStyle/>
          <a:p>
            <a:r>
              <a:rPr lang="en-US" sz="3600" b="1" dirty="0">
                <a:latin typeface="Arial" panose="020B0604020202020204" pitchFamily="34" charset="0"/>
                <a:ea typeface="+mj-lt"/>
                <a:cs typeface="Arial" panose="020B0604020202020204" pitchFamily="34" charset="0"/>
              </a:rPr>
              <a:t>Seasonal Temperature and Precipitation Trends: Insights for Environmental Compliance Analysis</a:t>
            </a:r>
            <a:endParaRPr lang="en-US" sz="3600" b="1" dirty="0">
              <a:latin typeface="Arial" panose="020B0604020202020204" pitchFamily="34" charset="0"/>
              <a:cs typeface="Arial" panose="020B0604020202020204" pitchFamily="34" charset="0"/>
            </a:endParaRPr>
          </a:p>
        </p:txBody>
      </p:sp>
      <p:sp>
        <p:nvSpPr>
          <p:cNvPr id="42" name="Content Placeholder 41">
            <a:extLst>
              <a:ext uri="{FF2B5EF4-FFF2-40B4-BE49-F238E27FC236}">
                <a16:creationId xmlns:a16="http://schemas.microsoft.com/office/drawing/2014/main" id="{F3D4AA75-367C-4E48-8381-769CC5DC9E84}"/>
              </a:ext>
            </a:extLst>
          </p:cNvPr>
          <p:cNvSpPr>
            <a:spLocks noGrp="1"/>
          </p:cNvSpPr>
          <p:nvPr>
            <p:ph idx="1"/>
          </p:nvPr>
        </p:nvSpPr>
        <p:spPr>
          <a:xfrm>
            <a:off x="1010812" y="6905420"/>
            <a:ext cx="16438988" cy="2704081"/>
          </a:xfrm>
        </p:spPr>
        <p:txBody>
          <a:bodyPr vert="horz" lIns="91440" tIns="45720" rIns="91440" bIns="45720" rtlCol="0" anchor="t">
            <a:normAutofit fontScale="92500" lnSpcReduction="20000"/>
          </a:bodyPr>
          <a:lstStyle/>
          <a:p>
            <a:pPr marL="0" indent="0" algn="just">
              <a:buNone/>
            </a:pPr>
            <a:r>
              <a:rPr lang="en-US" dirty="0">
                <a:cs typeface="Calibri"/>
              </a:rPr>
              <a:t>1.  The chart visualizes temperature variations and precipitation trends over time, highlighting both actual and "feels like" temperatures alongside cumulative rainfall.  </a:t>
            </a:r>
          </a:p>
          <a:p>
            <a:pPr marL="0" indent="0" algn="just">
              <a:buNone/>
            </a:pPr>
            <a:r>
              <a:rPr lang="en-US" dirty="0">
                <a:cs typeface="Calibri"/>
              </a:rPr>
              <a:t>2.  This data can support your project by providing critical historical weather patterns, which can influence environmental factors like water quality and vegetation health in mining areas.  </a:t>
            </a:r>
          </a:p>
          <a:p>
            <a:pPr marL="0" indent="0" algn="just">
              <a:buNone/>
            </a:pPr>
            <a:r>
              <a:rPr lang="en-US" dirty="0">
                <a:cs typeface="Calibri"/>
              </a:rPr>
              <a:t>3.  Crucially, it reveals seasonal trends and potential anomalies, offering insights for predicting environmental compliance risks based on climatic conditions.</a:t>
            </a:r>
          </a:p>
        </p:txBody>
      </p:sp>
      <p:pic>
        <p:nvPicPr>
          <p:cNvPr id="5" name="Picture 4">
            <a:extLst>
              <a:ext uri="{FF2B5EF4-FFF2-40B4-BE49-F238E27FC236}">
                <a16:creationId xmlns:a16="http://schemas.microsoft.com/office/drawing/2014/main" id="{0036B9F9-D622-DD81-9068-7C7E5427FCE3}"/>
              </a:ext>
            </a:extLst>
          </p:cNvPr>
          <p:cNvPicPr>
            <a:picLocks noChangeAspect="1"/>
          </p:cNvPicPr>
          <p:nvPr/>
        </p:nvPicPr>
        <p:blipFill>
          <a:blip r:embed="rId10"/>
          <a:stretch>
            <a:fillRect/>
          </a:stretch>
        </p:blipFill>
        <p:spPr>
          <a:xfrm>
            <a:off x="1010812" y="1772906"/>
            <a:ext cx="16568476" cy="4868515"/>
          </a:xfrm>
          <a:prstGeom prst="rect">
            <a:avLst/>
          </a:prstGeom>
        </p:spPr>
      </p:pic>
    </p:spTree>
    <p:extLst>
      <p:ext uri="{BB962C8B-B14F-4D97-AF65-F5344CB8AC3E}">
        <p14:creationId xmlns:p14="http://schemas.microsoft.com/office/powerpoint/2010/main" val="214009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3" name="Freeform 3"/>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5481101" y="552626"/>
            <a:ext cx="774590" cy="916508"/>
            <a:chOff x="0" y="0"/>
            <a:chExt cx="515206" cy="609600"/>
          </a:xfrm>
        </p:grpSpPr>
        <p:sp>
          <p:nvSpPr>
            <p:cNvPr id="5" name="Freeform 5"/>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6" name="TextBox 6"/>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6150760" y="552626"/>
            <a:ext cx="774590" cy="916508"/>
            <a:chOff x="0" y="0"/>
            <a:chExt cx="515206" cy="609600"/>
          </a:xfrm>
        </p:grpSpPr>
        <p:sp>
          <p:nvSpPr>
            <p:cNvPr id="8" name="Freeform 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9" name="TextBox 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811443" y="552626"/>
            <a:ext cx="774590" cy="916508"/>
            <a:chOff x="0" y="0"/>
            <a:chExt cx="515206" cy="609600"/>
          </a:xfrm>
        </p:grpSpPr>
        <p:sp>
          <p:nvSpPr>
            <p:cNvPr id="11" name="Freeform 11"/>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2" name="TextBox 12"/>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6820418" y="552626"/>
            <a:ext cx="774590" cy="916508"/>
            <a:chOff x="0" y="0"/>
            <a:chExt cx="515206" cy="609600"/>
          </a:xfrm>
        </p:grpSpPr>
        <p:sp>
          <p:nvSpPr>
            <p:cNvPr id="14" name="Freeform 14"/>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5" name="TextBox 15"/>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17490076" y="552626"/>
            <a:ext cx="1446705" cy="916508"/>
            <a:chOff x="0" y="0"/>
            <a:chExt cx="962252" cy="609600"/>
          </a:xfrm>
        </p:grpSpPr>
        <p:sp>
          <p:nvSpPr>
            <p:cNvPr id="17" name="Freeform 17"/>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18" name="TextBox 18"/>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6" name="TextBox 26"/>
          <p:cNvSpPr txBox="1"/>
          <p:nvPr/>
        </p:nvSpPr>
        <p:spPr>
          <a:xfrm>
            <a:off x="6771165"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540K tons</a:t>
            </a:r>
          </a:p>
        </p:txBody>
      </p:sp>
      <p:sp>
        <p:nvSpPr>
          <p:cNvPr id="27" name="TextBox 27"/>
          <p:cNvSpPr txBox="1"/>
          <p:nvPr/>
        </p:nvSpPr>
        <p:spPr>
          <a:xfrm>
            <a:off x="1251696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428K tons</a:t>
            </a:r>
          </a:p>
        </p:txBody>
      </p:sp>
      <p:sp>
        <p:nvSpPr>
          <p:cNvPr id="28" name="TextBox 28"/>
          <p:cNvSpPr txBox="1"/>
          <p:nvPr/>
        </p:nvSpPr>
        <p:spPr>
          <a:xfrm>
            <a:off x="102870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379K tons</a:t>
            </a:r>
          </a:p>
        </p:txBody>
      </p:sp>
      <p:sp>
        <p:nvSpPr>
          <p:cNvPr id="30" name="TextBox 30"/>
          <p:cNvSpPr txBox="1"/>
          <p:nvPr/>
        </p:nvSpPr>
        <p:spPr>
          <a:xfrm>
            <a:off x="1380674" y="5187094"/>
            <a:ext cx="4041722" cy="402336"/>
          </a:xfrm>
          <a:prstGeom prst="rect">
            <a:avLst/>
          </a:prstGeom>
        </p:spPr>
        <p:txBody>
          <a:bodyPr lIns="0" tIns="0" rIns="0" bIns="0" rtlCol="0" anchor="t">
            <a:spAutoFit/>
          </a:bodyPr>
          <a:lstStyle/>
          <a:p>
            <a:pPr algn="ctr">
              <a:lnSpc>
                <a:spcPts val="3191"/>
              </a:lnSpc>
            </a:pPr>
            <a:r>
              <a:rPr lang="en-US" sz="2799" b="1" dirty="0">
                <a:solidFill>
                  <a:srgbClr val="FFFFFF"/>
                </a:solidFill>
                <a:latin typeface="Muli Heavy"/>
                <a:ea typeface="Muli Heavy"/>
                <a:cs typeface="Muli Heavy"/>
                <a:sym typeface="Muli Heavy"/>
              </a:rPr>
              <a:t>Fluorite Crystal</a:t>
            </a:r>
          </a:p>
        </p:txBody>
      </p:sp>
      <p:sp>
        <p:nvSpPr>
          <p:cNvPr id="31" name="TextBox 31"/>
          <p:cNvSpPr txBox="1"/>
          <p:nvPr/>
        </p:nvSpPr>
        <p:spPr>
          <a:xfrm>
            <a:off x="7123139" y="5187094"/>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Coal Mineral</a:t>
            </a:r>
          </a:p>
        </p:txBody>
      </p:sp>
      <p:sp>
        <p:nvSpPr>
          <p:cNvPr id="32" name="TextBox 32"/>
          <p:cNvSpPr txBox="1"/>
          <p:nvPr/>
        </p:nvSpPr>
        <p:spPr>
          <a:xfrm>
            <a:off x="12865604" y="5187094"/>
            <a:ext cx="4041722" cy="402336"/>
          </a:xfrm>
          <a:prstGeom prst="rect">
            <a:avLst/>
          </a:prstGeom>
        </p:spPr>
        <p:txBody>
          <a:bodyPr lIns="0" tIns="0" rIns="0" bIns="0" rtlCol="0" anchor="t">
            <a:spAutoFit/>
          </a:bodyPr>
          <a:lstStyle/>
          <a:p>
            <a:pPr algn="ctr">
              <a:lnSpc>
                <a:spcPts val="3191"/>
              </a:lnSpc>
            </a:pPr>
            <a:r>
              <a:rPr lang="en-US" sz="2799" b="1" dirty="0">
                <a:solidFill>
                  <a:srgbClr val="FFFFFF"/>
                </a:solidFill>
                <a:latin typeface="Muli Heavy"/>
                <a:ea typeface="Muli Heavy"/>
                <a:cs typeface="Muli Heavy"/>
                <a:sym typeface="Muli Heavy"/>
              </a:rPr>
              <a:t>Gold Material</a:t>
            </a:r>
          </a:p>
        </p:txBody>
      </p:sp>
      <p:grpSp>
        <p:nvGrpSpPr>
          <p:cNvPr id="36" name="Group 36"/>
          <p:cNvGrpSpPr/>
          <p:nvPr/>
        </p:nvGrpSpPr>
        <p:grpSpPr>
          <a:xfrm>
            <a:off x="1364082" y="1295677"/>
            <a:ext cx="774590" cy="916508"/>
            <a:chOff x="0" y="0"/>
            <a:chExt cx="515206" cy="609600"/>
          </a:xfrm>
        </p:grpSpPr>
        <p:sp>
          <p:nvSpPr>
            <p:cNvPr id="37" name="Freeform 37"/>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38" name="TextBox 38"/>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2033740" y="1295677"/>
            <a:ext cx="774590" cy="916508"/>
            <a:chOff x="0" y="0"/>
            <a:chExt cx="515206" cy="609600"/>
          </a:xfrm>
        </p:grpSpPr>
        <p:sp>
          <p:nvSpPr>
            <p:cNvPr id="40" name="Freeform 40"/>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1" name="TextBox 41"/>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2" name="Group 42"/>
          <p:cNvGrpSpPr/>
          <p:nvPr/>
        </p:nvGrpSpPr>
        <p:grpSpPr>
          <a:xfrm>
            <a:off x="694424" y="1295677"/>
            <a:ext cx="774590" cy="916508"/>
            <a:chOff x="0" y="0"/>
            <a:chExt cx="515206" cy="609600"/>
          </a:xfrm>
        </p:grpSpPr>
        <p:sp>
          <p:nvSpPr>
            <p:cNvPr id="43" name="Freeform 43"/>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4" name="TextBox 44"/>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5" name="Group 45"/>
          <p:cNvGrpSpPr/>
          <p:nvPr/>
        </p:nvGrpSpPr>
        <p:grpSpPr>
          <a:xfrm>
            <a:off x="2703399" y="1295677"/>
            <a:ext cx="774590" cy="916508"/>
            <a:chOff x="0" y="0"/>
            <a:chExt cx="515206" cy="609600"/>
          </a:xfrm>
        </p:grpSpPr>
        <p:sp>
          <p:nvSpPr>
            <p:cNvPr id="46" name="Freeform 46"/>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7" name="TextBox 47"/>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8" name="Group 48"/>
          <p:cNvGrpSpPr/>
          <p:nvPr/>
        </p:nvGrpSpPr>
        <p:grpSpPr>
          <a:xfrm>
            <a:off x="-650213" y="1295677"/>
            <a:ext cx="1446705" cy="916508"/>
            <a:chOff x="0" y="0"/>
            <a:chExt cx="962252" cy="609600"/>
          </a:xfrm>
        </p:grpSpPr>
        <p:sp>
          <p:nvSpPr>
            <p:cNvPr id="49" name="Freeform 49"/>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50" name="TextBox 50"/>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1" name="TextBox 20">
            <a:extLst>
              <a:ext uri="{FF2B5EF4-FFF2-40B4-BE49-F238E27FC236}">
                <a16:creationId xmlns:a16="http://schemas.microsoft.com/office/drawing/2014/main" id="{CC5723D0-243B-0D67-1671-1E0E5AF20DCB}"/>
              </a:ext>
            </a:extLst>
          </p:cNvPr>
          <p:cNvSpPr txBox="1"/>
          <p:nvPr/>
        </p:nvSpPr>
        <p:spPr>
          <a:xfrm>
            <a:off x="2347702" y="588755"/>
            <a:ext cx="12387365" cy="523220"/>
          </a:xfrm>
          <a:prstGeom prst="rect">
            <a:avLst/>
          </a:prstGeom>
          <a:noFill/>
        </p:spPr>
        <p:txBody>
          <a:bodyPr wrap="none" rtlCol="0">
            <a:spAutoFit/>
          </a:bodyPr>
          <a:lstStyle/>
          <a:p>
            <a:r>
              <a:rPr lang="en-US" sz="2800" b="1" i="0" u="none" strike="noStrike" dirty="0">
                <a:solidFill>
                  <a:srgbClr val="000000"/>
                </a:solidFill>
                <a:effectLst/>
                <a:latin typeface="Calibri" panose="020F0502020204030204" pitchFamily="34" charset="0"/>
              </a:rPr>
              <a:t>Predictive Modeling for Water Potability: Ensuring Safe and Accurate Assessments</a:t>
            </a:r>
            <a:r>
              <a:rPr lang="en-US" sz="1800" b="0" i="0" dirty="0">
                <a:solidFill>
                  <a:srgbClr val="000000"/>
                </a:solidFill>
                <a:effectLst/>
                <a:latin typeface="Calibri" panose="020F0502020204030204" pitchFamily="34" charset="0"/>
              </a:rPr>
              <a:t>​</a:t>
            </a:r>
            <a:endParaRPr lang="en-US" sz="4800" b="1" dirty="0">
              <a:latin typeface="Arial" panose="020B0604020202020204" pitchFamily="34" charset="0"/>
              <a:cs typeface="Arial" panose="020B0604020202020204" pitchFamily="34" charset="0"/>
            </a:endParaRPr>
          </a:p>
        </p:txBody>
      </p:sp>
      <p:pic>
        <p:nvPicPr>
          <p:cNvPr id="1028" name="Picture 4" descr="A blue and white diagram&#10;&#10;Description automatically generated">
            <a:extLst>
              <a:ext uri="{FF2B5EF4-FFF2-40B4-BE49-F238E27FC236}">
                <a16:creationId xmlns:a16="http://schemas.microsoft.com/office/drawing/2014/main" id="{56AC86C2-D40E-73B1-0EA4-3F98F101B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24" y="2906164"/>
            <a:ext cx="7642190" cy="63395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7BB48C-AB94-38BB-7C62-2564FE3E7546}"/>
              </a:ext>
            </a:extLst>
          </p:cNvPr>
          <p:cNvSpPr txBox="1"/>
          <p:nvPr/>
        </p:nvSpPr>
        <p:spPr>
          <a:xfrm>
            <a:off x="8601803" y="2224652"/>
            <a:ext cx="7403168" cy="7171194"/>
          </a:xfrm>
          <a:prstGeom prst="rect">
            <a:avLst/>
          </a:prstGeom>
          <a:noFill/>
        </p:spPr>
        <p:txBody>
          <a:bodyPr wrap="square" rtlCol="0">
            <a:spAutoFit/>
          </a:bodyPr>
          <a:lstStyle/>
          <a:p>
            <a:pPr algn="just" rtl="0" fontAlgn="base">
              <a:buFont typeface="Arial" panose="020B0604020202020204" pitchFamily="34" charset="0"/>
              <a:buChar char="•"/>
            </a:pPr>
            <a:r>
              <a:rPr lang="en-US" sz="2000" b="0" i="0" u="none" strike="noStrike" dirty="0">
                <a:solidFill>
                  <a:srgbClr val="444444"/>
                </a:solidFill>
                <a:effectLst/>
              </a:rPr>
              <a:t>The model correctly identified 458 samples as non-potable (true negatives) out of 617 total non-potable samples. This shows high accuracy in detecting unsafe water, which is critical for prioritizing interventions in water quality testing.</a:t>
            </a:r>
            <a:r>
              <a:rPr lang="en-US" sz="2000" b="0" i="0" dirty="0">
                <a:solidFill>
                  <a:srgbClr val="444444"/>
                </a:solidFill>
                <a:effectLst/>
              </a:rPr>
              <a:t>​</a:t>
            </a:r>
          </a:p>
          <a:p>
            <a:pPr algn="just" rtl="0" fontAlgn="base"/>
            <a:endParaRPr lang="en-US" sz="2000" b="0" i="0" dirty="0">
              <a:solidFill>
                <a:srgbClr val="444444"/>
              </a:solidFill>
              <a:effectLst/>
            </a:endParaRPr>
          </a:p>
          <a:p>
            <a:pPr algn="just" rtl="0" fontAlgn="base">
              <a:buFont typeface="Arial" panose="020B0604020202020204" pitchFamily="34" charset="0"/>
              <a:buChar char="•"/>
            </a:pPr>
            <a:r>
              <a:rPr lang="en-US" sz="2000" b="0" i="0" u="none" strike="noStrike" dirty="0">
                <a:solidFill>
                  <a:srgbClr val="444444"/>
                </a:solidFill>
                <a:effectLst/>
              </a:rPr>
              <a:t>The model accurately predicted 198 samples as potable (true positives) out of 366 total potable samples, but 168 samples were misclassified as non-potable. This suggests the model struggles with correctly identifying safe water, which could impact resource allocation for water quality assurance.</a:t>
            </a:r>
            <a:r>
              <a:rPr lang="en-US" sz="2000" b="0" i="0" dirty="0">
                <a:solidFill>
                  <a:srgbClr val="444444"/>
                </a:solidFill>
                <a:effectLst/>
              </a:rPr>
              <a:t>​</a:t>
            </a:r>
          </a:p>
          <a:p>
            <a:pPr algn="just" rtl="0" fontAlgn="base">
              <a:buFont typeface="Arial" panose="020B0604020202020204" pitchFamily="34" charset="0"/>
              <a:buChar char="•"/>
            </a:pPr>
            <a:endParaRPr lang="en-US" sz="2000" b="0" i="0" dirty="0">
              <a:solidFill>
                <a:srgbClr val="444444"/>
              </a:solidFill>
              <a:effectLst/>
            </a:endParaRPr>
          </a:p>
          <a:p>
            <a:pPr algn="just" rtl="0" fontAlgn="base">
              <a:buFont typeface="Arial" panose="020B0604020202020204" pitchFamily="34" charset="0"/>
              <a:buChar char="•"/>
            </a:pPr>
            <a:r>
              <a:rPr lang="en-US" sz="2000" b="0" i="0" u="none" strike="noStrike" dirty="0">
                <a:solidFill>
                  <a:srgbClr val="444444"/>
                </a:solidFill>
                <a:effectLst/>
              </a:rPr>
              <a:t>The confusion matrix indicates that while non-potable water is well-classified, there is room for improvement in identifying potable water (Class 1). This could be addressed by rebalancing the dataset, optimizing features, or experimenting with alternative models (e.g., Random Forest or SVM).</a:t>
            </a:r>
            <a:r>
              <a:rPr lang="en-US" sz="2000" b="0" i="0" dirty="0">
                <a:solidFill>
                  <a:srgbClr val="444444"/>
                </a:solidFill>
                <a:effectLst/>
              </a:rPr>
              <a:t>​</a:t>
            </a:r>
          </a:p>
          <a:p>
            <a:pPr algn="just" rtl="0" fontAlgn="base">
              <a:buFont typeface="Arial" panose="020B0604020202020204" pitchFamily="34" charset="0"/>
              <a:buChar char="•"/>
            </a:pPr>
            <a:endParaRPr lang="en-US" sz="2000" b="0" i="0" dirty="0">
              <a:solidFill>
                <a:srgbClr val="444444"/>
              </a:solidFill>
              <a:effectLst/>
            </a:endParaRPr>
          </a:p>
          <a:p>
            <a:pPr algn="just" rtl="0" fontAlgn="base">
              <a:buFont typeface="Arial" panose="020B0604020202020204" pitchFamily="34" charset="0"/>
              <a:buChar char="•"/>
            </a:pPr>
            <a:r>
              <a:rPr lang="en-US" sz="2000" b="0" i="0" u="none" strike="noStrike" dirty="0">
                <a:solidFill>
                  <a:srgbClr val="444444"/>
                </a:solidFill>
                <a:effectLst/>
              </a:rPr>
              <a:t>The high number of true negatives ensures unsafe water is flagged effectively, aligning with the project’s goal to safeguard public health. However, improving the identification of potable water is essential for providing accurate predictions to stakeholders. This step is crucial for establishing confidence in the model's utility for practical decision-making.</a:t>
            </a:r>
            <a:r>
              <a:rPr lang="en-US" sz="2000" b="0" i="0" dirty="0">
                <a:solidFill>
                  <a:srgbClr val="444444"/>
                </a:solidFill>
                <a:effectLst/>
              </a:rPr>
              <a:t>​</a:t>
            </a:r>
          </a:p>
        </p:txBody>
      </p:sp>
    </p:spTree>
    <p:extLst>
      <p:ext uri="{BB962C8B-B14F-4D97-AF65-F5344CB8AC3E}">
        <p14:creationId xmlns:p14="http://schemas.microsoft.com/office/powerpoint/2010/main" val="189842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24" y="9873498"/>
            <a:ext cx="16568476" cy="0"/>
          </a:xfrm>
          <a:prstGeom prst="line">
            <a:avLst/>
          </a:prstGeom>
          <a:ln w="28575" cap="flat">
            <a:solidFill>
              <a:srgbClr val="FFAB2E"/>
            </a:solidFill>
            <a:prstDash val="solid"/>
            <a:headEnd type="none" w="sm" len="sm"/>
            <a:tailEnd type="none" w="sm" len="sm"/>
          </a:ln>
        </p:spPr>
        <p:txBody>
          <a:bodyPr/>
          <a:lstStyle/>
          <a:p>
            <a:endParaRPr lang="en-IN"/>
          </a:p>
        </p:txBody>
      </p:sp>
      <p:sp>
        <p:nvSpPr>
          <p:cNvPr id="3" name="Freeform 3"/>
          <p:cNvSpPr/>
          <p:nvPr/>
        </p:nvSpPr>
        <p:spPr>
          <a:xfrm>
            <a:off x="286779" y="9666550"/>
            <a:ext cx="379971" cy="442470"/>
          </a:xfrm>
          <a:custGeom>
            <a:avLst/>
            <a:gdLst/>
            <a:ahLst/>
            <a:cxnLst/>
            <a:rect l="l" t="t" r="r" b="b"/>
            <a:pathLst>
              <a:path w="379971" h="442470">
                <a:moveTo>
                  <a:pt x="0" y="0"/>
                </a:moveTo>
                <a:lnTo>
                  <a:pt x="379971" y="0"/>
                </a:lnTo>
                <a:lnTo>
                  <a:pt x="379971" y="442470"/>
                </a:lnTo>
                <a:lnTo>
                  <a:pt x="0" y="44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5481101" y="552626"/>
            <a:ext cx="774590" cy="916508"/>
            <a:chOff x="0" y="0"/>
            <a:chExt cx="515206" cy="609600"/>
          </a:xfrm>
        </p:grpSpPr>
        <p:sp>
          <p:nvSpPr>
            <p:cNvPr id="5" name="Freeform 5"/>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6" name="TextBox 6"/>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6150760" y="552626"/>
            <a:ext cx="774590" cy="916508"/>
            <a:chOff x="0" y="0"/>
            <a:chExt cx="515206" cy="609600"/>
          </a:xfrm>
        </p:grpSpPr>
        <p:sp>
          <p:nvSpPr>
            <p:cNvPr id="8" name="Freeform 8"/>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9" name="TextBox 9"/>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4811443" y="552626"/>
            <a:ext cx="774590" cy="916508"/>
            <a:chOff x="0" y="0"/>
            <a:chExt cx="515206" cy="609600"/>
          </a:xfrm>
        </p:grpSpPr>
        <p:sp>
          <p:nvSpPr>
            <p:cNvPr id="11" name="Freeform 11"/>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2" name="TextBox 12"/>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6820418" y="552626"/>
            <a:ext cx="774590" cy="916508"/>
            <a:chOff x="0" y="0"/>
            <a:chExt cx="515206" cy="609600"/>
          </a:xfrm>
        </p:grpSpPr>
        <p:sp>
          <p:nvSpPr>
            <p:cNvPr id="14" name="Freeform 14"/>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15" name="TextBox 15"/>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17490076" y="552626"/>
            <a:ext cx="1446705" cy="916508"/>
            <a:chOff x="0" y="0"/>
            <a:chExt cx="962252" cy="609600"/>
          </a:xfrm>
        </p:grpSpPr>
        <p:sp>
          <p:nvSpPr>
            <p:cNvPr id="17" name="Freeform 17"/>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18" name="TextBox 18"/>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6" name="TextBox 26"/>
          <p:cNvSpPr txBox="1"/>
          <p:nvPr/>
        </p:nvSpPr>
        <p:spPr>
          <a:xfrm>
            <a:off x="6771165"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540K tons</a:t>
            </a:r>
          </a:p>
        </p:txBody>
      </p:sp>
      <p:sp>
        <p:nvSpPr>
          <p:cNvPr id="27" name="TextBox 27"/>
          <p:cNvSpPr txBox="1"/>
          <p:nvPr/>
        </p:nvSpPr>
        <p:spPr>
          <a:xfrm>
            <a:off x="1251696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428K tons</a:t>
            </a:r>
          </a:p>
        </p:txBody>
      </p:sp>
      <p:sp>
        <p:nvSpPr>
          <p:cNvPr id="28" name="TextBox 28"/>
          <p:cNvSpPr txBox="1"/>
          <p:nvPr/>
        </p:nvSpPr>
        <p:spPr>
          <a:xfrm>
            <a:off x="1028700" y="7986160"/>
            <a:ext cx="4745670" cy="814197"/>
          </a:xfrm>
          <a:prstGeom prst="rect">
            <a:avLst/>
          </a:prstGeom>
        </p:spPr>
        <p:txBody>
          <a:bodyPr lIns="0" tIns="0" rIns="0" bIns="0" rtlCol="0" anchor="t">
            <a:spAutoFit/>
          </a:bodyPr>
          <a:lstStyle/>
          <a:p>
            <a:pPr algn="ctr">
              <a:lnSpc>
                <a:spcPts val="6384"/>
              </a:lnSpc>
            </a:pPr>
            <a:r>
              <a:rPr lang="en-US" sz="5600">
                <a:solidFill>
                  <a:srgbClr val="FFFFFF"/>
                </a:solidFill>
                <a:latin typeface="Anton"/>
                <a:ea typeface="Anton"/>
                <a:cs typeface="Anton"/>
                <a:sym typeface="Anton"/>
              </a:rPr>
              <a:t>379K tons</a:t>
            </a:r>
          </a:p>
        </p:txBody>
      </p:sp>
      <p:sp>
        <p:nvSpPr>
          <p:cNvPr id="30" name="TextBox 30"/>
          <p:cNvSpPr txBox="1"/>
          <p:nvPr/>
        </p:nvSpPr>
        <p:spPr>
          <a:xfrm>
            <a:off x="1380674" y="5187094"/>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Fluorite Crystal</a:t>
            </a:r>
          </a:p>
        </p:txBody>
      </p:sp>
      <p:sp>
        <p:nvSpPr>
          <p:cNvPr id="31" name="TextBox 31"/>
          <p:cNvSpPr txBox="1"/>
          <p:nvPr/>
        </p:nvSpPr>
        <p:spPr>
          <a:xfrm>
            <a:off x="10029625" y="4449356"/>
            <a:ext cx="4041722" cy="402336"/>
          </a:xfrm>
          <a:prstGeom prst="rect">
            <a:avLst/>
          </a:prstGeom>
        </p:spPr>
        <p:txBody>
          <a:bodyPr lIns="0" tIns="0" rIns="0" bIns="0" rtlCol="0" anchor="t">
            <a:spAutoFit/>
          </a:bodyPr>
          <a:lstStyle/>
          <a:p>
            <a:pPr algn="ctr">
              <a:lnSpc>
                <a:spcPts val="3191"/>
              </a:lnSpc>
            </a:pPr>
            <a:r>
              <a:rPr lang="en-US" sz="2799" b="1">
                <a:solidFill>
                  <a:srgbClr val="FFFFFF"/>
                </a:solidFill>
                <a:latin typeface="Muli Heavy"/>
                <a:ea typeface="Muli Heavy"/>
                <a:cs typeface="Muli Heavy"/>
                <a:sym typeface="Muli Heavy"/>
              </a:rPr>
              <a:t>Coal Mineral</a:t>
            </a:r>
          </a:p>
        </p:txBody>
      </p:sp>
      <p:sp>
        <p:nvSpPr>
          <p:cNvPr id="32" name="TextBox 32"/>
          <p:cNvSpPr txBox="1"/>
          <p:nvPr/>
        </p:nvSpPr>
        <p:spPr>
          <a:xfrm>
            <a:off x="12865604" y="5187094"/>
            <a:ext cx="4041722" cy="402336"/>
          </a:xfrm>
          <a:prstGeom prst="rect">
            <a:avLst/>
          </a:prstGeom>
        </p:spPr>
        <p:txBody>
          <a:bodyPr lIns="0" tIns="0" rIns="0" bIns="0" rtlCol="0" anchor="t">
            <a:spAutoFit/>
          </a:bodyPr>
          <a:lstStyle/>
          <a:p>
            <a:pPr algn="ctr">
              <a:lnSpc>
                <a:spcPts val="3191"/>
              </a:lnSpc>
            </a:pPr>
            <a:r>
              <a:rPr lang="en-US" sz="2799" b="1" dirty="0">
                <a:solidFill>
                  <a:srgbClr val="FFFFFF"/>
                </a:solidFill>
                <a:latin typeface="Muli Heavy"/>
                <a:ea typeface="Muli Heavy"/>
                <a:cs typeface="Muli Heavy"/>
                <a:sym typeface="Muli Heavy"/>
              </a:rPr>
              <a:t>Gold Material</a:t>
            </a:r>
          </a:p>
        </p:txBody>
      </p:sp>
      <p:sp>
        <p:nvSpPr>
          <p:cNvPr id="33" name="TextBox 33"/>
          <p:cNvSpPr txBox="1"/>
          <p:nvPr/>
        </p:nvSpPr>
        <p:spPr>
          <a:xfrm>
            <a:off x="1413888" y="5782075"/>
            <a:ext cx="3975295" cy="1842135"/>
          </a:xfrm>
          <a:prstGeom prst="rect">
            <a:avLst/>
          </a:prstGeom>
        </p:spPr>
        <p:txBody>
          <a:bodyPr lIns="0" tIns="0" rIns="0" bIns="0" rtlCol="0" anchor="t">
            <a:spAutoFit/>
          </a:bodyPr>
          <a:lstStyle/>
          <a:p>
            <a:pPr algn="ctr">
              <a:lnSpc>
                <a:spcPts val="2940"/>
              </a:lnSpc>
            </a:pPr>
            <a:r>
              <a:rPr lang="en-US" sz="2100">
                <a:solidFill>
                  <a:srgbClr val="FFFFFF"/>
                </a:solidFill>
                <a:latin typeface="Muli"/>
                <a:ea typeface="Muli"/>
                <a:cs typeface="Muli"/>
                <a:sym typeface="Muli"/>
              </a:rPr>
              <a:t>Lorem ipsum dolor sit amet, consectetur adipiscing elit. Donec quis erat et quam iaculis faucibus at sit amet nibh. Vestibulum dignissim</a:t>
            </a:r>
          </a:p>
        </p:txBody>
      </p:sp>
      <p:grpSp>
        <p:nvGrpSpPr>
          <p:cNvPr id="36" name="Group 36"/>
          <p:cNvGrpSpPr/>
          <p:nvPr/>
        </p:nvGrpSpPr>
        <p:grpSpPr>
          <a:xfrm>
            <a:off x="1364082" y="1295677"/>
            <a:ext cx="774590" cy="916508"/>
            <a:chOff x="0" y="0"/>
            <a:chExt cx="515206" cy="609600"/>
          </a:xfrm>
        </p:grpSpPr>
        <p:sp>
          <p:nvSpPr>
            <p:cNvPr id="37" name="Freeform 37"/>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38" name="TextBox 38"/>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2033740" y="1295677"/>
            <a:ext cx="774590" cy="916508"/>
            <a:chOff x="0" y="0"/>
            <a:chExt cx="515206" cy="609600"/>
          </a:xfrm>
        </p:grpSpPr>
        <p:sp>
          <p:nvSpPr>
            <p:cNvPr id="40" name="Freeform 40"/>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1" name="TextBox 41"/>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2" name="Group 42"/>
          <p:cNvGrpSpPr/>
          <p:nvPr/>
        </p:nvGrpSpPr>
        <p:grpSpPr>
          <a:xfrm>
            <a:off x="694424" y="1295677"/>
            <a:ext cx="774590" cy="916508"/>
            <a:chOff x="0" y="0"/>
            <a:chExt cx="515206" cy="609600"/>
          </a:xfrm>
        </p:grpSpPr>
        <p:sp>
          <p:nvSpPr>
            <p:cNvPr id="43" name="Freeform 43"/>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4" name="TextBox 44"/>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5" name="Group 45"/>
          <p:cNvGrpSpPr/>
          <p:nvPr/>
        </p:nvGrpSpPr>
        <p:grpSpPr>
          <a:xfrm>
            <a:off x="2703399" y="1295677"/>
            <a:ext cx="774590" cy="916508"/>
            <a:chOff x="0" y="0"/>
            <a:chExt cx="515206" cy="609600"/>
          </a:xfrm>
        </p:grpSpPr>
        <p:sp>
          <p:nvSpPr>
            <p:cNvPr id="46" name="Freeform 46"/>
            <p:cNvSpPr/>
            <p:nvPr/>
          </p:nvSpPr>
          <p:spPr>
            <a:xfrm>
              <a:off x="0" y="0"/>
              <a:ext cx="515206" cy="609600"/>
            </a:xfrm>
            <a:custGeom>
              <a:avLst/>
              <a:gdLst/>
              <a:ahLst/>
              <a:cxnLst/>
              <a:rect l="l" t="t" r="r" b="b"/>
              <a:pathLst>
                <a:path w="515206" h="609600">
                  <a:moveTo>
                    <a:pt x="203200" y="0"/>
                  </a:moveTo>
                  <a:lnTo>
                    <a:pt x="515206" y="0"/>
                  </a:lnTo>
                  <a:lnTo>
                    <a:pt x="312006" y="609600"/>
                  </a:lnTo>
                  <a:lnTo>
                    <a:pt x="0" y="609600"/>
                  </a:lnTo>
                  <a:lnTo>
                    <a:pt x="203200" y="0"/>
                  </a:lnTo>
                  <a:close/>
                </a:path>
              </a:pathLst>
            </a:custGeom>
            <a:solidFill>
              <a:srgbClr val="FFDE59"/>
            </a:solidFill>
          </p:spPr>
          <p:txBody>
            <a:bodyPr/>
            <a:lstStyle/>
            <a:p>
              <a:endParaRPr lang="en-IN"/>
            </a:p>
          </p:txBody>
        </p:sp>
        <p:sp>
          <p:nvSpPr>
            <p:cNvPr id="47" name="TextBox 47"/>
            <p:cNvSpPr txBox="1"/>
            <p:nvPr/>
          </p:nvSpPr>
          <p:spPr>
            <a:xfrm>
              <a:off x="101600" y="-38100"/>
              <a:ext cx="312006" cy="647700"/>
            </a:xfrm>
            <a:prstGeom prst="rect">
              <a:avLst/>
            </a:prstGeom>
          </p:spPr>
          <p:txBody>
            <a:bodyPr lIns="50800" tIns="50800" rIns="50800" bIns="50800" rtlCol="0" anchor="ctr"/>
            <a:lstStyle/>
            <a:p>
              <a:pPr algn="ctr">
                <a:lnSpc>
                  <a:spcPts val="2940"/>
                </a:lnSpc>
              </a:pPr>
              <a:endParaRPr/>
            </a:p>
          </p:txBody>
        </p:sp>
      </p:grpSp>
      <p:grpSp>
        <p:nvGrpSpPr>
          <p:cNvPr id="48" name="Group 48"/>
          <p:cNvGrpSpPr/>
          <p:nvPr/>
        </p:nvGrpSpPr>
        <p:grpSpPr>
          <a:xfrm>
            <a:off x="-650213" y="1295677"/>
            <a:ext cx="1446705" cy="916508"/>
            <a:chOff x="0" y="0"/>
            <a:chExt cx="962252" cy="609600"/>
          </a:xfrm>
        </p:grpSpPr>
        <p:sp>
          <p:nvSpPr>
            <p:cNvPr id="49" name="Freeform 49"/>
            <p:cNvSpPr/>
            <p:nvPr/>
          </p:nvSpPr>
          <p:spPr>
            <a:xfrm>
              <a:off x="0" y="0"/>
              <a:ext cx="962252" cy="609600"/>
            </a:xfrm>
            <a:custGeom>
              <a:avLst/>
              <a:gdLst/>
              <a:ahLst/>
              <a:cxnLst/>
              <a:rect l="l" t="t" r="r" b="b"/>
              <a:pathLst>
                <a:path w="962252" h="609600">
                  <a:moveTo>
                    <a:pt x="203200" y="0"/>
                  </a:moveTo>
                  <a:lnTo>
                    <a:pt x="962252" y="0"/>
                  </a:lnTo>
                  <a:lnTo>
                    <a:pt x="759052" y="609600"/>
                  </a:lnTo>
                  <a:lnTo>
                    <a:pt x="0" y="609600"/>
                  </a:lnTo>
                  <a:lnTo>
                    <a:pt x="203200" y="0"/>
                  </a:lnTo>
                  <a:close/>
                </a:path>
              </a:pathLst>
            </a:custGeom>
            <a:solidFill>
              <a:srgbClr val="FFDE59"/>
            </a:solidFill>
          </p:spPr>
          <p:txBody>
            <a:bodyPr/>
            <a:lstStyle/>
            <a:p>
              <a:endParaRPr lang="en-IN"/>
            </a:p>
          </p:txBody>
        </p:sp>
        <p:sp>
          <p:nvSpPr>
            <p:cNvPr id="50" name="TextBox 50"/>
            <p:cNvSpPr txBox="1"/>
            <p:nvPr/>
          </p:nvSpPr>
          <p:spPr>
            <a:xfrm>
              <a:off x="101600" y="-38100"/>
              <a:ext cx="759052" cy="647700"/>
            </a:xfrm>
            <a:prstGeom prst="rect">
              <a:avLst/>
            </a:prstGeom>
          </p:spPr>
          <p:txBody>
            <a:bodyPr lIns="50800" tIns="50800" rIns="50800" bIns="50800" rtlCol="0" anchor="ctr"/>
            <a:lstStyle/>
            <a:p>
              <a:pPr algn="ctr">
                <a:lnSpc>
                  <a:spcPts val="2940"/>
                </a:lnSpc>
              </a:pPr>
              <a:endParaRPr/>
            </a:p>
          </p:txBody>
        </p:sp>
      </p:grpSp>
      <p:sp>
        <p:nvSpPr>
          <p:cNvPr id="21" name="TextBox 20">
            <a:extLst>
              <a:ext uri="{FF2B5EF4-FFF2-40B4-BE49-F238E27FC236}">
                <a16:creationId xmlns:a16="http://schemas.microsoft.com/office/drawing/2014/main" id="{CC5723D0-243B-0D67-1671-1E0E5AF20DCB}"/>
              </a:ext>
            </a:extLst>
          </p:cNvPr>
          <p:cNvSpPr txBox="1"/>
          <p:nvPr/>
        </p:nvSpPr>
        <p:spPr>
          <a:xfrm>
            <a:off x="3477989" y="759209"/>
            <a:ext cx="11333453" cy="1569660"/>
          </a:xfrm>
          <a:prstGeom prst="rect">
            <a:avLst/>
          </a:prstGeom>
          <a:noFill/>
        </p:spPr>
        <p:txBody>
          <a:bodyPr wrap="square" rtlCol="0">
            <a:spAutoFit/>
          </a:bodyPr>
          <a:lstStyle/>
          <a:p>
            <a:endParaRPr lang="en-US" sz="4800" b="1" dirty="0">
              <a:latin typeface="Arial" panose="020B0604020202020204" pitchFamily="34" charset="0"/>
              <a:cs typeface="Arial" panose="020B0604020202020204" pitchFamily="34" charset="0"/>
            </a:endParaRPr>
          </a:p>
          <a:p>
            <a:r>
              <a:rPr lang="en-US" sz="4800" b="1" dirty="0">
                <a:latin typeface="Arial" panose="020B0604020202020204" pitchFamily="34" charset="0"/>
                <a:cs typeface="Arial" panose="020B0604020202020204" pitchFamily="34" charset="0"/>
              </a:rPr>
              <a:t>ROC Curve – Logistic Regression</a:t>
            </a:r>
          </a:p>
        </p:txBody>
      </p:sp>
      <p:pic>
        <p:nvPicPr>
          <p:cNvPr id="2052" name="Picture 4" descr="A graph of a logistic regression&#10;&#10;Description automatically generated">
            <a:extLst>
              <a:ext uri="{FF2B5EF4-FFF2-40B4-BE49-F238E27FC236}">
                <a16:creationId xmlns:a16="http://schemas.microsoft.com/office/drawing/2014/main" id="{EA2CCD54-C76B-4DC5-C1CA-60D880AE4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63" y="2462160"/>
            <a:ext cx="8229600" cy="634365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7">
            <a:extLst>
              <a:ext uri="{FF2B5EF4-FFF2-40B4-BE49-F238E27FC236}">
                <a16:creationId xmlns:a16="http://schemas.microsoft.com/office/drawing/2014/main" id="{3C01FF88-4E0D-1A1F-8A66-43A366C434E9}"/>
              </a:ext>
            </a:extLst>
          </p:cNvPr>
          <p:cNvSpPr>
            <a:spLocks noChangeArrowheads="1"/>
          </p:cNvSpPr>
          <p:nvPr/>
        </p:nvSpPr>
        <p:spPr bwMode="auto">
          <a:xfrm>
            <a:off x="8592528" y="2079319"/>
            <a:ext cx="9002480"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Receiver Operating Characteristic (ROC) curve is essential for understanding the trade-off between sensitivity (true positive rate) and specificity (false positive rate). A balance in compliance is critical: high sensitivity ensures unsafe water isn’t missed, while specificity avoids unnecessary actions on safe water.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With an </a:t>
            </a:r>
            <a:r>
              <a:rPr kumimoji="0" lang="en-US" altLang="en-US" sz="1800" b="1" i="0" u="none" strike="noStrike" cap="none" normalizeH="0" baseline="0" dirty="0">
                <a:ln>
                  <a:noFill/>
                </a:ln>
                <a:solidFill>
                  <a:schemeClr val="tx1"/>
                </a:solidFill>
                <a:effectLst/>
                <a:latin typeface="Arial" panose="020B0604020202020204" pitchFamily="34" charset="0"/>
              </a:rPr>
              <a:t>AUC of 0.52</a:t>
            </a:r>
            <a:r>
              <a:rPr kumimoji="0" lang="en-US" altLang="en-US" sz="1800" b="0" i="0" u="none" strike="noStrike" cap="none" normalizeH="0" baseline="0" dirty="0">
                <a:ln>
                  <a:noFill/>
                </a:ln>
                <a:solidFill>
                  <a:schemeClr val="tx1"/>
                </a:solidFill>
                <a:effectLst/>
                <a:latin typeface="Arial" panose="020B0604020202020204" pitchFamily="34" charset="0"/>
              </a:rPr>
              <a:t>, the model demonstrates a reasonable capacity to distinguish between potable and non-potable water. While not perfect, this shows that the logistic regression model is a viable starting point for compliance monitoring.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The ROC curve demonstrates the trade-off between sensitivity (true positive rate) and specificity (true negative rate) at various thresholds. For instance, at an optimal threshold, the model achieved a sensitivity of ~54% and specificity of ~82%, balancing the identification of potable water samples while minimizing false positives. This analysis helps stakeholders determine the most practical threshold to use based on project priorities, such as prioritizing higher sensitivity to reduce the risk of misclassifying potable water as non-potable or increasing specificity to minimize unnecessary interventions.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ROC curve and the associated AUC value provide a robust framework to evaluate the model’s performance beyond just accuracy (68.9%). The moderate AUC suggests that while the model is effective, there is room for improvement in predicting water potability, especially in correctly classifying the minority class (potable water)</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0799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AB95-12C4-51B9-DDD6-E3705A28739D}"/>
              </a:ext>
            </a:extLst>
          </p:cNvPr>
          <p:cNvSpPr>
            <a:spLocks noGrp="1"/>
          </p:cNvSpPr>
          <p:nvPr>
            <p:ph type="title"/>
          </p:nvPr>
        </p:nvSpPr>
        <p:spPr>
          <a:xfrm>
            <a:off x="350340" y="10216"/>
            <a:ext cx="17197337" cy="1697631"/>
          </a:xfrm>
        </p:spPr>
        <p:txBody>
          <a:bodyPr anchor="b">
            <a:normAutofit/>
          </a:bodyPr>
          <a:lstStyle/>
          <a:p>
            <a:r>
              <a:rPr lang="en-US" sz="4000" b="1">
                <a:latin typeface="Arial"/>
                <a:ea typeface="+mj-lt"/>
                <a:cs typeface="Arial"/>
              </a:rPr>
              <a:t>Feature Importance and Classification Report of Random Forest Model</a:t>
            </a:r>
            <a:endParaRPr lang="en-US"/>
          </a:p>
        </p:txBody>
      </p:sp>
      <p:graphicFrame>
        <p:nvGraphicFramePr>
          <p:cNvPr id="17" name="Content Placeholder 2">
            <a:extLst>
              <a:ext uri="{FF2B5EF4-FFF2-40B4-BE49-F238E27FC236}">
                <a16:creationId xmlns:a16="http://schemas.microsoft.com/office/drawing/2014/main" id="{C5CDD007-9056-AAC9-79A2-63499EF777FD}"/>
              </a:ext>
            </a:extLst>
          </p:cNvPr>
          <p:cNvGraphicFramePr>
            <a:graphicFrameLocks noGrp="1"/>
          </p:cNvGraphicFramePr>
          <p:nvPr>
            <p:ph idx="1"/>
          </p:nvPr>
        </p:nvGraphicFramePr>
        <p:xfrm>
          <a:off x="171059" y="1897365"/>
          <a:ext cx="8351295" cy="7410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graph of blue vertical bars&#10;&#10;Description automatically generated">
            <a:extLst>
              <a:ext uri="{FF2B5EF4-FFF2-40B4-BE49-F238E27FC236}">
                <a16:creationId xmlns:a16="http://schemas.microsoft.com/office/drawing/2014/main" id="{1D959E68-5CF6-A6D5-C7B0-C958956DDBE8}"/>
              </a:ext>
            </a:extLst>
          </p:cNvPr>
          <p:cNvPicPr>
            <a:picLocks noChangeAspect="1"/>
          </p:cNvPicPr>
          <p:nvPr/>
        </p:nvPicPr>
        <p:blipFill>
          <a:blip r:embed="rId7"/>
          <a:stretch>
            <a:fillRect/>
          </a:stretch>
        </p:blipFill>
        <p:spPr>
          <a:xfrm>
            <a:off x="8515882" y="1888500"/>
            <a:ext cx="8317245" cy="4033889"/>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9D35673-7478-95CC-A10B-0CBB6F822827}"/>
              </a:ext>
            </a:extLst>
          </p:cNvPr>
          <p:cNvPicPr>
            <a:picLocks noChangeAspect="1"/>
          </p:cNvPicPr>
          <p:nvPr/>
        </p:nvPicPr>
        <p:blipFill>
          <a:blip r:embed="rId8"/>
          <a:stretch>
            <a:fillRect/>
          </a:stretch>
        </p:blipFill>
        <p:spPr>
          <a:xfrm>
            <a:off x="8950539" y="5926095"/>
            <a:ext cx="6657975" cy="3810000"/>
          </a:xfrm>
          <a:prstGeom prst="rect">
            <a:avLst/>
          </a:prstGeom>
        </p:spPr>
      </p:pic>
    </p:spTree>
    <p:extLst>
      <p:ext uri="{BB962C8B-B14F-4D97-AF65-F5344CB8AC3E}">
        <p14:creationId xmlns:p14="http://schemas.microsoft.com/office/powerpoint/2010/main" val="70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7901-4F20-42B8-C595-BBB44283BEF2}"/>
              </a:ext>
            </a:extLst>
          </p:cNvPr>
          <p:cNvSpPr>
            <a:spLocks noGrp="1"/>
          </p:cNvSpPr>
          <p:nvPr>
            <p:ph type="title"/>
          </p:nvPr>
        </p:nvSpPr>
        <p:spPr>
          <a:xfrm>
            <a:off x="1315039" y="1112086"/>
            <a:ext cx="5183732" cy="2424305"/>
          </a:xfrm>
        </p:spPr>
        <p:txBody>
          <a:bodyPr anchor="b">
            <a:normAutofit/>
          </a:bodyPr>
          <a:lstStyle/>
          <a:p>
            <a:pPr>
              <a:lnSpc>
                <a:spcPct val="90000"/>
              </a:lnSpc>
            </a:pPr>
            <a:r>
              <a:rPr lang="en-US" sz="3400"/>
              <a:t>Comparison of Classification Models for Potability Prediction: Accuracy, ROC Curves, and AUC Analysis</a:t>
            </a:r>
            <a:endParaRPr lang="en-IN" sz="3400"/>
          </a:p>
        </p:txBody>
      </p:sp>
      <p:sp>
        <p:nvSpPr>
          <p:cNvPr id="9" name="Content Placeholder 8">
            <a:extLst>
              <a:ext uri="{FF2B5EF4-FFF2-40B4-BE49-F238E27FC236}">
                <a16:creationId xmlns:a16="http://schemas.microsoft.com/office/drawing/2014/main" id="{7EA366C5-285B-3FCE-0526-0BBF95B7CB65}"/>
              </a:ext>
            </a:extLst>
          </p:cNvPr>
          <p:cNvSpPr>
            <a:spLocks noGrp="1"/>
          </p:cNvSpPr>
          <p:nvPr>
            <p:ph idx="1"/>
          </p:nvPr>
        </p:nvSpPr>
        <p:spPr>
          <a:xfrm>
            <a:off x="1315039" y="3800214"/>
            <a:ext cx="5183732" cy="5171748"/>
          </a:xfrm>
        </p:spPr>
        <p:txBody>
          <a:bodyPr anchor="t">
            <a:normAutofit/>
          </a:bodyPr>
          <a:lstStyle/>
          <a:p>
            <a:pPr>
              <a:lnSpc>
                <a:spcPct val="90000"/>
              </a:lnSpc>
            </a:pPr>
            <a:r>
              <a:rPr lang="en-US" sz="2100"/>
              <a:t>These insights are crucial for selecting and optimizing models in production.</a:t>
            </a:r>
          </a:p>
          <a:p>
            <a:pPr>
              <a:lnSpc>
                <a:spcPct val="90000"/>
              </a:lnSpc>
            </a:pPr>
            <a:r>
              <a:rPr lang="en-US" sz="2100"/>
              <a:t> Implementing Random Forest or XGBoost can significantly impact decision-making processes by reducing false positives and negatives, enhancing the reliability of predictions.</a:t>
            </a:r>
          </a:p>
          <a:p>
            <a:pPr>
              <a:lnSpc>
                <a:spcPct val="90000"/>
              </a:lnSpc>
            </a:pPr>
            <a:r>
              <a:rPr lang="en-US" sz="2100"/>
              <a:t> To improve underperforming models, hyperparameter tuning or feature engineering could be applied, such as optimizing the number of estimators or selecting more relevant features.</a:t>
            </a:r>
          </a:p>
          <a:p>
            <a:pPr>
              <a:lnSpc>
                <a:spcPct val="90000"/>
              </a:lnSpc>
            </a:pPr>
            <a:r>
              <a:rPr lang="en-US" sz="2100"/>
              <a:t> Additionally, models like AdaBoost might be more suited for balanced datasets or those requiring iterative reweighting, which could be explored further. </a:t>
            </a:r>
          </a:p>
        </p:txBody>
      </p:sp>
      <p:pic>
        <p:nvPicPr>
          <p:cNvPr id="5" name="Content Placeholder 4" descr="A graph of different colored lines&#10;&#10;Description automatically generated">
            <a:extLst>
              <a:ext uri="{FF2B5EF4-FFF2-40B4-BE49-F238E27FC236}">
                <a16:creationId xmlns:a16="http://schemas.microsoft.com/office/drawing/2014/main" id="{51AAABCB-F97B-4510-6022-555300217F8C}"/>
              </a:ext>
            </a:extLst>
          </p:cNvPr>
          <p:cNvPicPr>
            <a:picLocks noChangeAspect="1"/>
          </p:cNvPicPr>
          <p:nvPr/>
        </p:nvPicPr>
        <p:blipFill>
          <a:blip r:embed="rId3"/>
          <a:stretch>
            <a:fillRect/>
          </a:stretch>
        </p:blipFill>
        <p:spPr>
          <a:xfrm>
            <a:off x="7481508" y="2263296"/>
            <a:ext cx="9584019" cy="5774371"/>
          </a:xfrm>
          <a:prstGeom prst="rect">
            <a:avLst/>
          </a:prstGeom>
        </p:spPr>
      </p:pic>
      <p:grpSp>
        <p:nvGrpSpPr>
          <p:cNvPr id="19" name="Group 1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102957" y="0"/>
            <a:ext cx="185043" cy="10287000"/>
            <a:chOff x="12068638" y="0"/>
            <a:chExt cx="123362" cy="6858000"/>
          </a:xfrm>
        </p:grpSpPr>
        <p:sp>
          <p:nvSpPr>
            <p:cNvPr id="20" name="Rectangle 1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4726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data dashboard&#10;&#10;Description automatically generated">
            <a:extLst>
              <a:ext uri="{FF2B5EF4-FFF2-40B4-BE49-F238E27FC236}">
                <a16:creationId xmlns:a16="http://schemas.microsoft.com/office/drawing/2014/main" id="{2E7E948F-D69C-1A5C-4854-FACCE1465F6A}"/>
              </a:ext>
            </a:extLst>
          </p:cNvPr>
          <p:cNvPicPr>
            <a:picLocks noChangeAspect="1"/>
          </p:cNvPicPr>
          <p:nvPr/>
        </p:nvPicPr>
        <p:blipFill>
          <a:blip r:embed="rId2"/>
          <a:srcRect b="6721"/>
          <a:stretch/>
        </p:blipFill>
        <p:spPr>
          <a:xfrm>
            <a:off x="685800" y="685800"/>
            <a:ext cx="16916400" cy="8915400"/>
          </a:xfrm>
          <a:prstGeom prst="rect">
            <a:avLst/>
          </a:prstGeom>
        </p:spPr>
      </p:pic>
    </p:spTree>
    <p:extLst>
      <p:ext uri="{BB962C8B-B14F-4D97-AF65-F5344CB8AC3E}">
        <p14:creationId xmlns:p14="http://schemas.microsoft.com/office/powerpoint/2010/main" val="3521722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136</TotalTime>
  <Words>1315</Words>
  <Application>Microsoft Office PowerPoint</Application>
  <PresentationFormat>Custom</PresentationFormat>
  <Paragraphs>81</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Muli</vt:lpstr>
      <vt:lpstr>Anton</vt:lpstr>
      <vt:lpstr>Arial</vt:lpstr>
      <vt:lpstr>Calibri</vt:lpstr>
      <vt:lpstr>Aptos</vt:lpstr>
      <vt:lpstr>Muli Heavy</vt:lpstr>
      <vt:lpstr>Office Theme</vt:lpstr>
      <vt:lpstr>PowerPoint Presentation</vt:lpstr>
      <vt:lpstr>The Location of Red Chris</vt:lpstr>
      <vt:lpstr>Environmental Impact Assessment and Land Use Around Red Chris Mine </vt:lpstr>
      <vt:lpstr>Seasonal Temperature and Precipitation Trends: Insights for Environmental Compliance Analysis</vt:lpstr>
      <vt:lpstr>PowerPoint Presentation</vt:lpstr>
      <vt:lpstr>PowerPoint Presentation</vt:lpstr>
      <vt:lpstr>Feature Importance and Classification Report of Random Forest Model</vt:lpstr>
      <vt:lpstr>Comparison of Classification Models for Potability Prediction: Accuracy, ROC Curves, and AUC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Clean Stone Mining Presentation</dc:title>
  <cp:lastModifiedBy>Shyam kumar Chittaluru</cp:lastModifiedBy>
  <cp:revision>6</cp:revision>
  <dcterms:created xsi:type="dcterms:W3CDTF">2006-08-16T00:00:00Z</dcterms:created>
  <dcterms:modified xsi:type="dcterms:W3CDTF">2024-12-14T09:37:45Z</dcterms:modified>
  <dc:identifier>DAGU_RU6fK8</dc:identifier>
</cp:coreProperties>
</file>